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86" r:id="rId6"/>
    <p:sldId id="260" r:id="rId7"/>
    <p:sldId id="297" r:id="rId8"/>
    <p:sldId id="287" r:id="rId9"/>
    <p:sldId id="261" r:id="rId10"/>
    <p:sldId id="289" r:id="rId11"/>
    <p:sldId id="283" r:id="rId12"/>
    <p:sldId id="288" r:id="rId13"/>
    <p:sldId id="263" r:id="rId14"/>
    <p:sldId id="290" r:id="rId15"/>
    <p:sldId id="291" r:id="rId16"/>
    <p:sldId id="264" r:id="rId17"/>
    <p:sldId id="285" r:id="rId18"/>
    <p:sldId id="265" r:id="rId19"/>
    <p:sldId id="266" r:id="rId20"/>
    <p:sldId id="284" r:id="rId21"/>
    <p:sldId id="293" r:id="rId22"/>
    <p:sldId id="267" r:id="rId23"/>
    <p:sldId id="268" r:id="rId24"/>
    <p:sldId id="269" r:id="rId25"/>
    <p:sldId id="292" r:id="rId26"/>
    <p:sldId id="271" r:id="rId27"/>
    <p:sldId id="272" r:id="rId28"/>
    <p:sldId id="270" r:id="rId29"/>
    <p:sldId id="273" r:id="rId30"/>
    <p:sldId id="274" r:id="rId31"/>
    <p:sldId id="300" r:id="rId32"/>
    <p:sldId id="281" r:id="rId33"/>
    <p:sldId id="296" r:id="rId34"/>
    <p:sldId id="275" r:id="rId35"/>
    <p:sldId id="279" r:id="rId36"/>
    <p:sldId id="301" r:id="rId37"/>
    <p:sldId id="280" r:id="rId38"/>
    <p:sldId id="282" r:id="rId39"/>
    <p:sldId id="294" r:id="rId40"/>
    <p:sldId id="295" r:id="rId41"/>
    <p:sldId id="302" r:id="rId42"/>
    <p:sldId id="298" r:id="rId43"/>
    <p:sldId id="299" r:id="rId44"/>
    <p:sldId id="304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2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0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3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8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4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0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1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722B2F7-A880-4438-A431-A419D12CF28D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A66AB37-CCFA-4642-92C1-9242D80B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6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075" y="712519"/>
            <a:ext cx="10640291" cy="4631377"/>
          </a:xfrm>
        </p:spPr>
        <p:txBody>
          <a:bodyPr/>
          <a:lstStyle/>
          <a:p>
            <a:pPr algn="ctr"/>
            <a:r>
              <a:rPr lang="ru-RU" sz="3600" dirty="0" smtClean="0"/>
              <a:t>Ивановская областная организация профсоюза работников народного образования и науки РФ</a:t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>«Мое призвание – Педагог!»</a:t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28 мая 2014 год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logo_profsouz_official_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9" y="890649"/>
            <a:ext cx="951236" cy="91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3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669023"/>
            <a:ext cx="8825658" cy="4019258"/>
          </a:xfrm>
        </p:spPr>
        <p:txBody>
          <a:bodyPr>
            <a:noAutofit/>
          </a:bodyPr>
          <a:lstStyle/>
          <a:p>
            <a:r>
              <a:rPr lang="ru-RU" sz="4400" b="1" dirty="0"/>
              <a:t>Профессия </a:t>
            </a:r>
            <a:r>
              <a:rPr lang="ru-RU" sz="4400" b="1" dirty="0" smtClean="0"/>
              <a:t>учителя имеет</a:t>
            </a:r>
            <a:r>
              <a:rPr lang="ru-RU" sz="4400" b="1" dirty="0"/>
              <a:t>, как никакая другая, возможность быть  собой: не врать, ни приспосабливаться, ни притворяться.</a:t>
            </a:r>
          </a:p>
        </p:txBody>
      </p:sp>
    </p:spTree>
    <p:extLst>
      <p:ext uri="{BB962C8B-B14F-4D97-AF65-F5344CB8AC3E}">
        <p14:creationId xmlns:p14="http://schemas.microsoft.com/office/powerpoint/2010/main" val="120981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4326" y="1048528"/>
            <a:ext cx="8825658" cy="3903482"/>
          </a:xfrm>
        </p:spPr>
        <p:txBody>
          <a:bodyPr>
            <a:noAutofit/>
          </a:bodyPr>
          <a:lstStyle/>
          <a:p>
            <a:r>
              <a:rPr lang="ru-RU" sz="4000" b="1" dirty="0"/>
              <a:t>Для меня профессия воспитателя – самая главная в мире профессия, что может быть </a:t>
            </a:r>
            <a:r>
              <a:rPr lang="ru-RU" sz="4000" b="1" dirty="0" err="1"/>
              <a:t>трепетнее</a:t>
            </a:r>
            <a:r>
              <a:rPr lang="ru-RU" sz="4000" b="1" dirty="0"/>
              <a:t> ощущения обнявших тебя детских ручонок, доверчиво склоненной головки на твоем плече? </a:t>
            </a:r>
          </a:p>
        </p:txBody>
      </p:sp>
    </p:spTree>
    <p:extLst>
      <p:ext uri="{BB962C8B-B14F-4D97-AF65-F5344CB8AC3E}">
        <p14:creationId xmlns:p14="http://schemas.microsoft.com/office/powerpoint/2010/main" val="290517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92912"/>
            <a:ext cx="8825658" cy="4437871"/>
          </a:xfrm>
        </p:spPr>
        <p:txBody>
          <a:bodyPr>
            <a:noAutofit/>
          </a:bodyPr>
          <a:lstStyle/>
          <a:p>
            <a:r>
              <a:rPr lang="ru-RU" sz="3600" b="1" dirty="0"/>
              <a:t>Выдержанным терпением и вниманием к маленьким успехам ученика можно сделать гораздо больше. Учить на собственном примере – это первая заповедь учителя на все времена. Поэтому учитель должен оставаться учеником. </a:t>
            </a:r>
          </a:p>
        </p:txBody>
      </p:sp>
    </p:spTree>
    <p:extLst>
      <p:ext uri="{BB962C8B-B14F-4D97-AF65-F5344CB8AC3E}">
        <p14:creationId xmlns:p14="http://schemas.microsoft.com/office/powerpoint/2010/main" val="71277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828" y="926275"/>
            <a:ext cx="8825658" cy="5011387"/>
          </a:xfrm>
        </p:spPr>
        <p:txBody>
          <a:bodyPr>
            <a:normAutofit/>
          </a:bodyPr>
          <a:lstStyle/>
          <a:p>
            <a:r>
              <a:rPr lang="ru-RU" sz="4000" b="1" dirty="0"/>
              <a:t>Педагог – это актер, художник, в какой-то части и поэт, конструктор из различного вида материалов, чуть-чуть музыкант и певец, художник, экспериментатор.</a:t>
            </a:r>
          </a:p>
        </p:txBody>
      </p:sp>
    </p:spTree>
    <p:extLst>
      <p:ext uri="{BB962C8B-B14F-4D97-AF65-F5344CB8AC3E}">
        <p14:creationId xmlns:p14="http://schemas.microsoft.com/office/powerpoint/2010/main" val="116759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69161"/>
            <a:ext cx="8825658" cy="41528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…мы </a:t>
            </a:r>
            <a:r>
              <a:rPr lang="ru-RU" sz="3600" b="1" dirty="0"/>
              <a:t>– те, которые ждут детей. Мы – те, у которых дети находят понимание, заботу, любовь. Мы – те, которые зажигают свет! И каждый день мы зажигаем свет не только в своем кабинете, мы зажигаем души детей, их умы,  сердца…</a:t>
            </a:r>
          </a:p>
        </p:txBody>
      </p:sp>
    </p:spTree>
    <p:extLst>
      <p:ext uri="{BB962C8B-B14F-4D97-AF65-F5344CB8AC3E}">
        <p14:creationId xmlns:p14="http://schemas.microsoft.com/office/powerpoint/2010/main" val="177041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7459" y="1669022"/>
            <a:ext cx="8825658" cy="4268639"/>
          </a:xfrm>
        </p:spPr>
        <p:txBody>
          <a:bodyPr>
            <a:noAutofit/>
          </a:bodyPr>
          <a:lstStyle/>
          <a:p>
            <a:r>
              <a:rPr lang="ru-RU" sz="4000" b="1" dirty="0"/>
              <a:t>Главным качеством </a:t>
            </a:r>
            <a:r>
              <a:rPr lang="ru-RU" sz="4000" b="1" dirty="0" smtClean="0"/>
              <a:t>учителя является</a:t>
            </a:r>
            <a:r>
              <a:rPr lang="ru-RU" sz="4000" b="1" dirty="0"/>
              <a:t> способность любить детей. Они верят нам, верят, что взрослые рядом  умные, понимающие, надежные, </a:t>
            </a:r>
            <a:r>
              <a:rPr lang="ru-RU" sz="4000" b="1" dirty="0" smtClean="0"/>
              <a:t>любящие.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5708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23158"/>
            <a:ext cx="8825658" cy="441564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dirty="0"/>
              <a:t>Вы знаете, мне по-прежнему верится,</a:t>
            </a:r>
          </a:p>
          <a:p>
            <a:r>
              <a:rPr lang="ru-RU" sz="4000" b="1" i="1" dirty="0"/>
              <a:t>Что, если останется жить Земля,</a:t>
            </a:r>
          </a:p>
          <a:p>
            <a:r>
              <a:rPr lang="ru-RU" sz="4000" b="1" i="1" dirty="0"/>
              <a:t>Высшим достоинством Человечества</a:t>
            </a:r>
          </a:p>
          <a:p>
            <a:r>
              <a:rPr lang="ru-RU" sz="4000" b="1" i="1" dirty="0"/>
              <a:t>Станут когда-нибудь учителя.</a:t>
            </a:r>
          </a:p>
          <a:p>
            <a:r>
              <a:rPr lang="ru-RU" sz="4000" b="1" i="1" dirty="0"/>
              <a:t>                          Р. Рождественский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17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191031"/>
            <a:ext cx="8825658" cy="4604127"/>
          </a:xfrm>
        </p:spPr>
        <p:txBody>
          <a:bodyPr>
            <a:normAutofit/>
          </a:bodyPr>
          <a:lstStyle/>
          <a:p>
            <a:r>
              <a:rPr lang="ru-RU" sz="3200" b="1" dirty="0"/>
              <a:t> </a:t>
            </a:r>
            <a:r>
              <a:rPr lang="ru-RU" sz="3600" b="1" dirty="0"/>
              <a:t>Да ведь это же прекрасно, что я так и не закрыла за собой дверь, а навсегда, на всю жизнь осталась в детстве и с детьми, в этом светлом и радостном мире  открытий, надежд, мечтаний. </a:t>
            </a:r>
          </a:p>
        </p:txBody>
      </p:sp>
    </p:spTree>
    <p:extLst>
      <p:ext uri="{BB962C8B-B14F-4D97-AF65-F5344CB8AC3E}">
        <p14:creationId xmlns:p14="http://schemas.microsoft.com/office/powerpoint/2010/main" val="11196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199408"/>
            <a:ext cx="8825658" cy="4439392"/>
          </a:xfrm>
        </p:spPr>
        <p:txBody>
          <a:bodyPr>
            <a:normAutofit/>
          </a:bodyPr>
          <a:lstStyle/>
          <a:p>
            <a:r>
              <a:rPr lang="ru-RU" sz="5400" dirty="0"/>
              <a:t>Когда я вхожу в класс, я вижу глаза ребенка, не умеющие прощать ни малейший фальши</a:t>
            </a:r>
            <a:r>
              <a:rPr lang="ru-RU" sz="5400" dirty="0" smtClean="0"/>
              <a:t>.</a:t>
            </a:r>
          </a:p>
          <a:p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244931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496290"/>
            <a:ext cx="9271580" cy="4310743"/>
          </a:xfrm>
        </p:spPr>
        <p:txBody>
          <a:bodyPr>
            <a:normAutofit/>
          </a:bodyPr>
          <a:lstStyle/>
          <a:p>
            <a:r>
              <a:rPr lang="ru-RU" sz="4800" b="1" i="1" dirty="0"/>
              <a:t>«Если вы удачно выберете труд и вложите в него свою душу, то счастье само отыщет вас». </a:t>
            </a:r>
            <a:endParaRPr lang="ru-RU" sz="4800" b="1" i="1" dirty="0" smtClean="0"/>
          </a:p>
          <a:p>
            <a:r>
              <a:rPr lang="ru-RU" sz="4800" b="1" i="1" dirty="0"/>
              <a:t> </a:t>
            </a:r>
            <a:r>
              <a:rPr lang="ru-RU" sz="4800" b="1" i="1" dirty="0" smtClean="0"/>
              <a:t>                      К</a:t>
            </a:r>
            <a:r>
              <a:rPr lang="ru-RU" sz="4800" b="1" i="1" dirty="0"/>
              <a:t>. Д. Ушинский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8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259" y="1068779"/>
            <a:ext cx="5520353" cy="4714504"/>
          </a:xfrm>
        </p:spPr>
        <p:txBody>
          <a:bodyPr/>
          <a:lstStyle/>
          <a:p>
            <a:r>
              <a:rPr lang="ru-RU" sz="3600" b="1" dirty="0" smtClean="0"/>
              <a:t>Борис Викторович Прозоровский </a:t>
            </a:r>
            <a:r>
              <a:rPr lang="ru-RU" sz="3600" dirty="0" smtClean="0"/>
              <a:t>-Заслуженный учитель </a:t>
            </a:r>
            <a:r>
              <a:rPr lang="ru-RU" sz="3600" dirty="0"/>
              <a:t>РСФСР, </a:t>
            </a:r>
            <a:r>
              <a:rPr lang="ru-RU" sz="3600" dirty="0" smtClean="0"/>
              <a:t>Почётный</a:t>
            </a:r>
            <a:br>
              <a:rPr lang="ru-RU" sz="3600" dirty="0" smtClean="0"/>
            </a:br>
            <a:r>
              <a:rPr lang="ru-RU" sz="3600" dirty="0" smtClean="0"/>
              <a:t>гражданин </a:t>
            </a:r>
            <a:r>
              <a:rPr lang="ru-RU" sz="3600" dirty="0"/>
              <a:t>Ивановского и Ильинского районов </a:t>
            </a:r>
            <a:r>
              <a:rPr lang="ru-RU" sz="3600" dirty="0" smtClean="0"/>
              <a:t> Ивановской области.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1" y="897237"/>
            <a:ext cx="3305305" cy="50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1511665"/>
            <a:ext cx="9295331" cy="4057862"/>
          </a:xfrm>
        </p:spPr>
        <p:txBody>
          <a:bodyPr>
            <a:normAutofit/>
          </a:bodyPr>
          <a:lstStyle/>
          <a:p>
            <a:r>
              <a:rPr lang="ru-RU" sz="4400" b="1" dirty="0"/>
              <a:t>Отдавать себя детям – значит продолжать в них самого себя, свое сознание, свою культуру.</a:t>
            </a:r>
          </a:p>
        </p:txBody>
      </p:sp>
    </p:spTree>
    <p:extLst>
      <p:ext uri="{BB962C8B-B14F-4D97-AF65-F5344CB8AC3E}">
        <p14:creationId xmlns:p14="http://schemas.microsoft.com/office/powerpoint/2010/main" val="158418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69162"/>
            <a:ext cx="8825658" cy="4259742"/>
          </a:xfrm>
        </p:spPr>
        <p:txBody>
          <a:bodyPr>
            <a:normAutofit/>
          </a:bodyPr>
          <a:lstStyle/>
          <a:p>
            <a:r>
              <a:rPr lang="ru-RU" sz="4400" b="1" dirty="0"/>
              <a:t>настоящий учитель тот, кто способен «спуститься с высот своих знаний» до незнания ученика и вместе с ним совершить восхождение.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320171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164" y="1246909"/>
            <a:ext cx="9227127" cy="4391891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/>
              <a:t>Мне с юности запомнилась строка,</a:t>
            </a:r>
          </a:p>
          <a:p>
            <a:r>
              <a:rPr lang="ru-RU" sz="3900" b="1" i="1" dirty="0" smtClean="0"/>
              <a:t>С </a:t>
            </a:r>
            <a:r>
              <a:rPr lang="ru-RU" sz="3900" b="1" i="1" dirty="0"/>
              <a:t>которой не могу не согласиться:</a:t>
            </a:r>
          </a:p>
          <a:p>
            <a:r>
              <a:rPr lang="ru-RU" sz="3900" b="1" i="1" dirty="0" smtClean="0"/>
              <a:t>“</a:t>
            </a:r>
            <a:r>
              <a:rPr lang="ru-RU" sz="3900" b="1" i="1" dirty="0"/>
              <a:t>Учитель, воспитай ученика,</a:t>
            </a:r>
          </a:p>
          <a:p>
            <a:r>
              <a:rPr lang="ru-RU" sz="3900" b="1" i="1" dirty="0" smtClean="0"/>
              <a:t>Чтоб </a:t>
            </a:r>
            <a:r>
              <a:rPr lang="ru-RU" sz="3900" b="1" i="1" dirty="0"/>
              <a:t>было, у кого потом учиться!”</a:t>
            </a:r>
          </a:p>
          <a:p>
            <a:r>
              <a:rPr lang="ru-RU" sz="3900" b="1" i="1" dirty="0"/>
              <a:t>        </a:t>
            </a:r>
            <a:r>
              <a:rPr lang="ru-RU" sz="3900" b="1" i="1" dirty="0" smtClean="0"/>
              <a:t>                                    Борис </a:t>
            </a:r>
            <a:r>
              <a:rPr lang="ru-RU" sz="3900" b="1" i="1" dirty="0"/>
              <a:t>Левин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9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53787"/>
            <a:ext cx="8825658" cy="4003735"/>
          </a:xfrm>
        </p:spPr>
        <p:txBody>
          <a:bodyPr>
            <a:normAutofit/>
          </a:bodyPr>
          <a:lstStyle/>
          <a:p>
            <a:r>
              <a:rPr lang="ru-RU" sz="3200" b="1" i="1" dirty="0"/>
              <a:t>Если человек загадывает на год – он сеет хлеб.</a:t>
            </a:r>
          </a:p>
          <a:p>
            <a:r>
              <a:rPr lang="ru-RU" sz="3200" b="1" i="1" dirty="0"/>
              <a:t>Если человек загадывает на десятилетия – он сажает деревья.</a:t>
            </a:r>
          </a:p>
          <a:p>
            <a:r>
              <a:rPr lang="ru-RU" sz="3200" b="1" i="1" dirty="0"/>
              <a:t>А если человек загадывает на века – он воспитывает детей.</a:t>
            </a:r>
          </a:p>
          <a:p>
            <a:r>
              <a:rPr lang="ru-RU" sz="3200" b="1" i="1" dirty="0" smtClean="0"/>
              <a:t>                                 Японская </a:t>
            </a:r>
            <a:r>
              <a:rPr lang="ru-RU" sz="3200" b="1" i="1" dirty="0"/>
              <a:t>мудрость.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91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-32125"/>
            <a:ext cx="8825658" cy="26776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0607" y="2200433"/>
            <a:ext cx="8825658" cy="2276563"/>
          </a:xfrm>
        </p:spPr>
        <p:txBody>
          <a:bodyPr>
            <a:noAutofit/>
          </a:bodyPr>
          <a:lstStyle/>
          <a:p>
            <a:r>
              <a:rPr lang="ru-RU" sz="4000" b="1" i="1" dirty="0"/>
              <a:t>«Слово — ключ, открывающий сердца» </a:t>
            </a:r>
            <a:endParaRPr lang="ru-RU" sz="4000" b="1" i="1" dirty="0" smtClean="0"/>
          </a:p>
          <a:p>
            <a:r>
              <a:rPr lang="ru-RU" sz="4000" b="1" i="1" dirty="0" smtClean="0"/>
              <a:t>( </a:t>
            </a:r>
            <a:r>
              <a:rPr lang="ru-RU" sz="4000" b="1" i="1" dirty="0"/>
              <a:t>пословица)</a:t>
            </a:r>
          </a:p>
        </p:txBody>
      </p:sp>
    </p:spTree>
    <p:extLst>
      <p:ext uri="{BB962C8B-B14F-4D97-AF65-F5344CB8AC3E}">
        <p14:creationId xmlns:p14="http://schemas.microsoft.com/office/powerpoint/2010/main" val="364008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669022"/>
            <a:ext cx="8825658" cy="4090509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/>
              <a:t>Учитель - это не просто профессия, а высокое звание, которое ко </a:t>
            </a:r>
            <a:r>
              <a:rPr lang="ru-RU" sz="4800" b="1" dirty="0"/>
              <a:t>многому обязывает, заставляет чувствовать свою ответственность за судьбу каждого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348498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1063903"/>
            <a:ext cx="9390333" cy="3131587"/>
          </a:xfrm>
        </p:spPr>
        <p:txBody>
          <a:bodyPr>
            <a:noAutofit/>
          </a:bodyPr>
          <a:lstStyle/>
          <a:p>
            <a:r>
              <a:rPr lang="ru-RU" sz="3200" dirty="0"/>
              <a:t>Есть надписи, которым я не верю, пускай они застыли как завет: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/>
              <a:t>Входя повсюду, закрывайте двери, повсюду уходя, гасите свет!» </a:t>
            </a:r>
            <a:endParaRPr lang="ru-RU" sz="3200" dirty="0" smtClean="0"/>
          </a:p>
          <a:p>
            <a:r>
              <a:rPr lang="ru-RU" sz="3200" dirty="0" smtClean="0"/>
              <a:t>А </a:t>
            </a:r>
            <a:r>
              <a:rPr lang="ru-RU" sz="3200" dirty="0"/>
              <a:t>я другой завет оставлю в мире, </a:t>
            </a:r>
            <a:endParaRPr lang="ru-RU" sz="3200" dirty="0" smtClean="0"/>
          </a:p>
          <a:p>
            <a:r>
              <a:rPr lang="ru-RU" sz="3200" dirty="0" smtClean="0"/>
              <a:t>как </a:t>
            </a:r>
            <a:r>
              <a:rPr lang="ru-RU" sz="3200" dirty="0"/>
              <a:t>ни были бы надписи строги: Когда ты входишь – дверь открой </a:t>
            </a:r>
            <a:r>
              <a:rPr lang="ru-RU" sz="3200" dirty="0" err="1"/>
              <a:t>пошире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когда </a:t>
            </a:r>
            <a:r>
              <a:rPr lang="ru-RU" sz="3200" dirty="0"/>
              <a:t>уходишь – пламя за собой зажги!</a:t>
            </a:r>
          </a:p>
        </p:txBody>
      </p:sp>
    </p:spTree>
    <p:extLst>
      <p:ext uri="{BB962C8B-B14F-4D97-AF65-F5344CB8AC3E}">
        <p14:creationId xmlns:p14="http://schemas.microsoft.com/office/powerpoint/2010/main" val="164657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436914"/>
            <a:ext cx="8825658" cy="4201886"/>
          </a:xfrm>
        </p:spPr>
        <p:txBody>
          <a:bodyPr>
            <a:normAutofit/>
          </a:bodyPr>
          <a:lstStyle/>
          <a:p>
            <a:r>
              <a:rPr lang="ru-RU" sz="4400" b="1" i="1" dirty="0"/>
              <a:t>Бог дал человеку два колена,</a:t>
            </a:r>
          </a:p>
          <a:p>
            <a:r>
              <a:rPr lang="ru-RU" sz="4400" b="1" i="1" dirty="0"/>
              <a:t>Чтобы он одно преклонил</a:t>
            </a:r>
          </a:p>
          <a:p>
            <a:r>
              <a:rPr lang="ru-RU" sz="4400" b="1" i="1" dirty="0"/>
              <a:t>Перед Учителям,</a:t>
            </a:r>
          </a:p>
          <a:p>
            <a:r>
              <a:rPr lang="ru-RU" sz="4400" b="1" i="1" dirty="0"/>
              <a:t>а второе – Перед Врачом.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87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313695"/>
            <a:ext cx="8825658" cy="2249724"/>
          </a:xfrm>
        </p:spPr>
        <p:txBody>
          <a:bodyPr>
            <a:normAutofit fontScale="92500"/>
          </a:bodyPr>
          <a:lstStyle/>
          <a:p>
            <a:r>
              <a:rPr lang="ru-RU" sz="4400" b="1" i="1" dirty="0"/>
              <a:t>Знания – дети удивления и любопытства </a:t>
            </a:r>
            <a:endParaRPr lang="ru-RU" sz="4400" b="1" i="1" dirty="0" smtClean="0"/>
          </a:p>
          <a:p>
            <a:r>
              <a:rPr lang="ru-RU" sz="4400" b="1" i="1" dirty="0"/>
              <a:t> </a:t>
            </a:r>
            <a:r>
              <a:rPr lang="ru-RU" sz="4400" b="1" i="1" dirty="0" smtClean="0"/>
              <a:t>                        (</a:t>
            </a:r>
            <a:r>
              <a:rPr lang="ru-RU" sz="4400" b="1" i="1" dirty="0"/>
              <a:t>Луи де Бройль).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1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894" y="1392912"/>
            <a:ext cx="10117776" cy="3665976"/>
          </a:xfrm>
        </p:spPr>
        <p:txBody>
          <a:bodyPr>
            <a:normAutofit/>
          </a:bodyPr>
          <a:lstStyle/>
          <a:p>
            <a:r>
              <a:rPr lang="ru-RU" b="1" i="1" dirty="0"/>
              <a:t>    </a:t>
            </a:r>
            <a:r>
              <a:rPr lang="ru-RU" b="1" i="1" dirty="0" smtClean="0"/>
              <a:t>     </a:t>
            </a:r>
            <a:r>
              <a:rPr lang="ru-RU" sz="3600" b="1" i="1" dirty="0" smtClean="0"/>
              <a:t>Быть </a:t>
            </a:r>
            <a:r>
              <a:rPr lang="ru-RU" sz="3600" b="1" i="1" dirty="0"/>
              <a:t>учителем – это призванье</a:t>
            </a:r>
            <a:r>
              <a:rPr lang="ru-RU" sz="3600" b="1" i="1" dirty="0" smtClean="0"/>
              <a:t>,</a:t>
            </a:r>
            <a:r>
              <a:rPr lang="ru-RU" sz="3600" b="1" i="1" dirty="0"/>
              <a:t> </a:t>
            </a:r>
          </a:p>
          <a:p>
            <a:r>
              <a:rPr lang="ru-RU" sz="3600" b="1" i="1" dirty="0" smtClean="0"/>
              <a:t>    И </a:t>
            </a:r>
            <a:r>
              <a:rPr lang="ru-RU" sz="3600" b="1" i="1" dirty="0"/>
              <a:t>диагноз для многих из нас.</a:t>
            </a:r>
            <a:br>
              <a:rPr lang="ru-RU" sz="3600" b="1" i="1" dirty="0"/>
            </a:br>
            <a:r>
              <a:rPr lang="ru-RU" sz="3600" b="1" i="1" dirty="0"/>
              <a:t>    </a:t>
            </a:r>
            <a:r>
              <a:rPr lang="ru-RU" sz="3600" b="1" i="1" dirty="0" smtClean="0"/>
              <a:t>Мы </a:t>
            </a:r>
            <a:r>
              <a:rPr lang="ru-RU" sz="3600" b="1" i="1" dirty="0"/>
              <a:t>не только несем детям знанья,</a:t>
            </a:r>
            <a:br>
              <a:rPr lang="ru-RU" sz="3600" b="1" i="1" dirty="0"/>
            </a:br>
            <a:r>
              <a:rPr lang="ru-RU" sz="3600" b="1" i="1" dirty="0"/>
              <a:t>    </a:t>
            </a:r>
            <a:r>
              <a:rPr lang="ru-RU" sz="3600" b="1" i="1" dirty="0" smtClean="0"/>
              <a:t>Отдаем </a:t>
            </a:r>
            <a:r>
              <a:rPr lang="ru-RU" sz="3600" b="1" i="1" dirty="0"/>
              <a:t>мы им сердце подчас.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0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Номинации Конкурса: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62230" cy="3416300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7030A0"/>
                </a:solidFill>
              </a:rPr>
              <a:t>Размышления о педагогической профессии.</a:t>
            </a:r>
          </a:p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Мой </a:t>
            </a:r>
            <a:r>
              <a:rPr lang="ru-RU" sz="3200" b="1" dirty="0">
                <a:solidFill>
                  <a:srgbClr val="7030A0"/>
                </a:solidFill>
              </a:rPr>
              <a:t>ученик – мое </a:t>
            </a:r>
            <a:r>
              <a:rPr lang="ru-RU" sz="3200" b="1" dirty="0" smtClean="0">
                <a:solidFill>
                  <a:srgbClr val="7030A0"/>
                </a:solidFill>
              </a:rPr>
              <a:t>открытие.</a:t>
            </a:r>
            <a:endParaRPr lang="ru-RU" sz="3200" b="1" dirty="0">
              <a:solidFill>
                <a:srgbClr val="7030A0"/>
              </a:solidFill>
            </a:endParaRPr>
          </a:p>
          <a:p>
            <a:pPr lvl="0"/>
            <a:r>
              <a:rPr lang="ru-RU" sz="3200" b="1" dirty="0">
                <a:solidFill>
                  <a:srgbClr val="7030A0"/>
                </a:solidFill>
              </a:rPr>
              <a:t>Курьезы из педагогической практики.</a:t>
            </a:r>
          </a:p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Время прочитанных страниц </a:t>
            </a:r>
            <a:r>
              <a:rPr lang="ru-RU" sz="3200" b="1" dirty="0">
                <a:solidFill>
                  <a:srgbClr val="7030A0"/>
                </a:solidFill>
              </a:rPr>
              <a:t>(воспоминания ветеранов педагогического труда).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272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94410"/>
            <a:ext cx="8825658" cy="4548250"/>
          </a:xfrm>
        </p:spPr>
        <p:txBody>
          <a:bodyPr>
            <a:noAutofit/>
          </a:bodyPr>
          <a:lstStyle/>
          <a:p>
            <a:r>
              <a:rPr lang="ru-RU" sz="4400" b="1" dirty="0"/>
              <a:t>Я никогда не откажусь от профессии учителя. Просто потому что знаю и чувствую – это и есть то самое лучшее из того, что я могу делать в этой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6994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131654"/>
            <a:ext cx="8825658" cy="4164739"/>
          </a:xfrm>
        </p:spPr>
        <p:txBody>
          <a:bodyPr>
            <a:noAutofit/>
          </a:bodyPr>
          <a:lstStyle/>
          <a:p>
            <a:r>
              <a:rPr lang="ru-RU" sz="3200" b="1" dirty="0"/>
              <a:t>Всегда сравниваю себя с осенним деревом –  суровая, сердитая, скрипучая, но в душе добрая,  любящая, только сумейте заглянуть в мою душу.  Не на что я не променяю эти теплые ручки, эти светлые глазки, которые тянуться ко мне каждый день, а как пахнут мои маленькие детишки! Это что-то неповторимое!</a:t>
            </a:r>
          </a:p>
        </p:txBody>
      </p:sp>
    </p:spTree>
    <p:extLst>
      <p:ext uri="{BB962C8B-B14F-4D97-AF65-F5344CB8AC3E}">
        <p14:creationId xmlns:p14="http://schemas.microsoft.com/office/powerpoint/2010/main" val="224222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460665"/>
            <a:ext cx="8825658" cy="4178135"/>
          </a:xfrm>
        </p:spPr>
        <p:txBody>
          <a:bodyPr>
            <a:normAutofit lnSpcReduction="10000"/>
          </a:bodyPr>
          <a:lstStyle/>
          <a:p>
            <a:r>
              <a:rPr lang="ru-RU" sz="4000" b="1" i="1" dirty="0"/>
              <a:t>«Воспитывать... самая трудная вещь.</a:t>
            </a:r>
            <a:br>
              <a:rPr lang="ru-RU" sz="4000" b="1" i="1" dirty="0"/>
            </a:br>
            <a:r>
              <a:rPr lang="ru-RU" sz="4000" b="1" i="1" dirty="0"/>
              <a:t>Думаешь: ну, все теперь кончилось! </a:t>
            </a:r>
            <a:br>
              <a:rPr lang="ru-RU" sz="4000" b="1" i="1" dirty="0"/>
            </a:br>
            <a:r>
              <a:rPr lang="ru-RU" sz="4000" b="1" i="1" dirty="0"/>
              <a:t>Не тут-то было: только начинается!» </a:t>
            </a:r>
            <a:endParaRPr lang="ru-RU" sz="4000" b="1" i="1" dirty="0" smtClean="0"/>
          </a:p>
          <a:p>
            <a:r>
              <a:rPr lang="ru-RU" sz="4000" b="1" i="1" dirty="0"/>
              <a:t> </a:t>
            </a:r>
            <a:r>
              <a:rPr lang="ru-RU" sz="4000" b="1" i="1" dirty="0" smtClean="0"/>
              <a:t>                         Лермонтов </a:t>
            </a:r>
            <a:r>
              <a:rPr lang="ru-RU" sz="4000" b="1" i="1" dirty="0"/>
              <a:t>М. 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95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65564"/>
            <a:ext cx="8825658" cy="4790852"/>
          </a:xfrm>
        </p:spPr>
        <p:txBody>
          <a:bodyPr>
            <a:normAutofit/>
          </a:bodyPr>
          <a:lstStyle/>
          <a:p>
            <a:r>
              <a:rPr lang="ru-RU" sz="3600" b="1" dirty="0"/>
              <a:t>То, что вынесет ребёнок из детства, будет с ним всю его жизнь. И если оно окажется счастливым, то и всю жизни человек будет помнить это. Чем больше радости у ребёнка в детстве, тем больше он её подарит людям, став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290640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1460665"/>
            <a:ext cx="9390333" cy="4180114"/>
          </a:xfrm>
        </p:spPr>
        <p:txBody>
          <a:bodyPr>
            <a:normAutofit/>
          </a:bodyPr>
          <a:lstStyle/>
          <a:p>
            <a:r>
              <a:rPr lang="ru-RU" sz="4000" b="1" dirty="0"/>
              <a:t>«Предметы нашей профессии</a:t>
            </a:r>
          </a:p>
          <a:p>
            <a:r>
              <a:rPr lang="ru-RU" sz="4000" b="1" dirty="0"/>
              <a:t>На солнышко ласково жмурятся,</a:t>
            </a:r>
          </a:p>
          <a:p>
            <a:r>
              <a:rPr lang="ru-RU" sz="4000" b="1" dirty="0"/>
              <a:t>Носят косички и челочки,</a:t>
            </a:r>
          </a:p>
          <a:p>
            <a:r>
              <a:rPr lang="ru-RU" sz="4000" b="1" dirty="0"/>
              <a:t>Шлепают где-то по лужице».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832299"/>
            <a:ext cx="8825658" cy="3416593"/>
          </a:xfrm>
        </p:spPr>
        <p:txBody>
          <a:bodyPr>
            <a:noAutofit/>
          </a:bodyPr>
          <a:lstStyle/>
          <a:p>
            <a:r>
              <a:rPr lang="ru-RU" sz="4000" b="1" dirty="0"/>
              <a:t>Спасибо, мои  дорогие  мальчишки  и  девчонки, научившие  меня  великой  </a:t>
            </a:r>
            <a:endParaRPr lang="ru-RU" sz="4000" b="1" dirty="0" smtClean="0"/>
          </a:p>
          <a:p>
            <a:r>
              <a:rPr lang="ru-RU" sz="4000" b="1" dirty="0" smtClean="0"/>
              <a:t>мудрости </a:t>
            </a:r>
            <a:r>
              <a:rPr lang="ru-RU" sz="4000" b="1" dirty="0"/>
              <a:t>– Педагогике.</a:t>
            </a:r>
          </a:p>
        </p:txBody>
      </p:sp>
    </p:spTree>
    <p:extLst>
      <p:ext uri="{BB962C8B-B14F-4D97-AF65-F5344CB8AC3E}">
        <p14:creationId xmlns:p14="http://schemas.microsoft.com/office/powerpoint/2010/main" val="22619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38312"/>
            <a:ext cx="8825658" cy="4319339"/>
          </a:xfrm>
        </p:spPr>
        <p:txBody>
          <a:bodyPr>
            <a:noAutofit/>
          </a:bodyPr>
          <a:lstStyle/>
          <a:p>
            <a:r>
              <a:rPr lang="ru-RU" sz="3600" b="1" dirty="0"/>
              <a:t>Мы не втолковываем прописные истины, которые могут и не задержаться в головах наших питомцев. Мы провоцируем их на самостоятельный поиск знаний. И уж если они самостоятельно докопались до чего-то, то это останется при них.</a:t>
            </a:r>
          </a:p>
        </p:txBody>
      </p:sp>
    </p:spTree>
    <p:extLst>
      <p:ext uri="{BB962C8B-B14F-4D97-AF65-F5344CB8AC3E}">
        <p14:creationId xmlns:p14="http://schemas.microsoft.com/office/powerpoint/2010/main" val="380740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472540"/>
            <a:ext cx="8825658" cy="4166260"/>
          </a:xfrm>
        </p:spPr>
        <p:txBody>
          <a:bodyPr>
            <a:normAutofit/>
          </a:bodyPr>
          <a:lstStyle/>
          <a:p>
            <a:r>
              <a:rPr lang="ru-RU" sz="4400" b="1" i="1" dirty="0"/>
              <a:t>Научить ребёнка читать и писать</a:t>
            </a:r>
          </a:p>
          <a:p>
            <a:r>
              <a:rPr lang="ru-RU" sz="4400" b="1" i="1" dirty="0"/>
              <a:t>педагогу поможет кредо,</a:t>
            </a:r>
            <a:br>
              <a:rPr lang="ru-RU" sz="4400" b="1" i="1" dirty="0"/>
            </a:br>
            <a:r>
              <a:rPr lang="ru-RU" sz="4400" b="1" i="1" dirty="0"/>
              <a:t>а научить отличать добро от зла - только призвание…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56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151906"/>
            <a:ext cx="8825658" cy="42632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sz="4000" b="1" dirty="0"/>
              <a:t>учитель - это даже не профессия. Это образ жизни. Это осознание огромной ответственности перед государством, обществом, а прежде всего перед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166964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571042"/>
            <a:ext cx="8825658" cy="4188490"/>
          </a:xfrm>
        </p:spPr>
        <p:txBody>
          <a:bodyPr>
            <a:noAutofit/>
          </a:bodyPr>
          <a:lstStyle/>
          <a:p>
            <a:r>
              <a:rPr lang="ru-RU" sz="4000" b="1" dirty="0"/>
              <a:t>Что значит,  для меня быть воспитателем? Не возможность чему–то учить детей, воспитывая их каждый момент, а каждый  день общаться с ними, открывая для себя новое. </a:t>
            </a:r>
          </a:p>
        </p:txBody>
      </p:sp>
    </p:spTree>
    <p:extLst>
      <p:ext uri="{BB962C8B-B14F-4D97-AF65-F5344CB8AC3E}">
        <p14:creationId xmlns:p14="http://schemas.microsoft.com/office/powerpoint/2010/main" val="43305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1391" y="1826600"/>
            <a:ext cx="6080167" cy="2677648"/>
          </a:xfrm>
        </p:spPr>
        <p:txBody>
          <a:bodyPr/>
          <a:lstStyle/>
          <a:p>
            <a:r>
              <a:rPr lang="ru-RU" dirty="0" smtClean="0"/>
              <a:t>Литературный альманах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473739"/>
            <a:ext cx="4191989" cy="5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6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57285"/>
            <a:ext cx="8825658" cy="4711005"/>
          </a:xfrm>
        </p:spPr>
        <p:txBody>
          <a:bodyPr>
            <a:normAutofit/>
          </a:bodyPr>
          <a:lstStyle/>
          <a:p>
            <a:r>
              <a:rPr lang="ru-RU" sz="3600" b="1" dirty="0"/>
              <a:t>Думаю, что получилось у меня  заложить в детские души чувство </a:t>
            </a:r>
            <a:r>
              <a:rPr lang="ru-RU" sz="3600" b="1" dirty="0" err="1"/>
              <a:t>взаимопереживания</a:t>
            </a:r>
            <a:r>
              <a:rPr lang="ru-RU" sz="3600" b="1" dirty="0"/>
              <a:t>, помощи, дружбы. Настоящая дружба не заканчивается, и несём мы её через все годы.</a:t>
            </a:r>
          </a:p>
          <a:p>
            <a:r>
              <a:rPr lang="ru-RU" sz="3600" b="1" dirty="0"/>
              <a:t>Я для своих учеников – скорая помощь.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68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41813"/>
            <a:ext cx="8825658" cy="411395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…путь</a:t>
            </a:r>
            <a:r>
              <a:rPr lang="ru-RU" sz="4400" b="1" dirty="0"/>
              <a:t>  к  сердцу  ученика  </a:t>
            </a:r>
            <a:endParaRPr lang="ru-RU" sz="4400" b="1" dirty="0" smtClean="0"/>
          </a:p>
          <a:p>
            <a:r>
              <a:rPr lang="ru-RU" sz="4400" b="1" dirty="0" smtClean="0"/>
              <a:t>лежит</a:t>
            </a:r>
            <a:r>
              <a:rPr lang="ru-RU" sz="4400" b="1" dirty="0"/>
              <a:t>  через  учительские  </a:t>
            </a:r>
            <a:endParaRPr lang="ru-RU" sz="4400" b="1" dirty="0" smtClean="0"/>
          </a:p>
          <a:p>
            <a:r>
              <a:rPr lang="ru-RU" sz="4400" b="1" dirty="0" smtClean="0"/>
              <a:t>слёзы</a:t>
            </a:r>
            <a:r>
              <a:rPr lang="ru-RU" sz="4400" b="1" dirty="0"/>
              <a:t>. Учитель, не  проливший  слезы,  </a:t>
            </a:r>
            <a:endParaRPr lang="ru-RU" sz="4400" b="1" dirty="0" smtClean="0"/>
          </a:p>
          <a:p>
            <a:r>
              <a:rPr lang="ru-RU" sz="4400" b="1" dirty="0" smtClean="0"/>
              <a:t>хорошим</a:t>
            </a:r>
            <a:r>
              <a:rPr lang="ru-RU" sz="4400" b="1" dirty="0"/>
              <a:t>  учителем  </a:t>
            </a:r>
            <a:endParaRPr lang="ru-RU" sz="4400" b="1" dirty="0" smtClean="0"/>
          </a:p>
          <a:p>
            <a:r>
              <a:rPr lang="ru-RU" sz="4400" b="1" dirty="0" smtClean="0"/>
              <a:t>никогда</a:t>
            </a:r>
            <a:r>
              <a:rPr lang="ru-RU" sz="4400" b="1" dirty="0"/>
              <a:t>  не  </a:t>
            </a:r>
            <a:r>
              <a:rPr lang="ru-RU" sz="4400" b="1" dirty="0" smtClean="0"/>
              <a:t>станет.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5360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584" y="1582917"/>
            <a:ext cx="8825658" cy="43784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sz="3200" b="1" dirty="0" smtClean="0"/>
              <a:t>Может</a:t>
            </a:r>
            <a:r>
              <a:rPr lang="ru-RU" sz="3200" b="1" dirty="0"/>
              <a:t>, будет трудно, небогато,</a:t>
            </a:r>
          </a:p>
          <a:p>
            <a:r>
              <a:rPr lang="ru-RU" sz="3200" b="1" dirty="0"/>
              <a:t>      Буду жить, свой выбор не браня,</a:t>
            </a:r>
          </a:p>
          <a:p>
            <a:r>
              <a:rPr lang="ru-RU" sz="3200" b="1" dirty="0"/>
              <a:t>      Понимаю, ведь мои ребята –</a:t>
            </a:r>
          </a:p>
          <a:p>
            <a:r>
              <a:rPr lang="ru-RU" sz="3200" b="1" dirty="0"/>
              <a:t>      Это продолжение меня.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38312"/>
            <a:ext cx="8825658" cy="4699349"/>
          </a:xfrm>
        </p:spPr>
        <p:txBody>
          <a:bodyPr>
            <a:normAutofit/>
          </a:bodyPr>
          <a:lstStyle/>
          <a:p>
            <a:r>
              <a:rPr lang="ru-RU" sz="2800" b="1" dirty="0"/>
              <a:t>Я нисколько не жалею, что я стала учителем </a:t>
            </a:r>
            <a:r>
              <a:rPr lang="ru-RU" sz="2800" b="1" dirty="0" smtClean="0"/>
              <a:t>и, </a:t>
            </a:r>
            <a:r>
              <a:rPr lang="ru-RU" sz="2800" b="1" dirty="0"/>
              <a:t>наверное, повторила бы свою судьбу еще раз. Сегодня дети моих бывших учеников взяли шефство надо  мною, приходят ко мне, помогают по дому:</a:t>
            </a:r>
          </a:p>
          <a:p>
            <a:r>
              <a:rPr lang="ru-RU" sz="2800" b="1" dirty="0"/>
              <a:t>И каждый час, и каждую минуту</a:t>
            </a:r>
          </a:p>
          <a:p>
            <a:r>
              <a:rPr lang="ru-RU" sz="2800" b="1" dirty="0"/>
              <a:t>О чьих-то  судьбах вечная забота,</a:t>
            </a:r>
          </a:p>
          <a:p>
            <a:r>
              <a:rPr lang="ru-RU" sz="2800" b="1" dirty="0"/>
              <a:t>Кусочек сердца отдавать кому-то</a:t>
            </a:r>
          </a:p>
          <a:p>
            <a:r>
              <a:rPr lang="ru-RU" sz="2800" b="1" dirty="0"/>
              <a:t>Такая у учителя работа!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1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075" y="712519"/>
            <a:ext cx="10640291" cy="4631377"/>
          </a:xfrm>
        </p:spPr>
        <p:txBody>
          <a:bodyPr/>
          <a:lstStyle/>
          <a:p>
            <a:pPr algn="ctr"/>
            <a:r>
              <a:rPr lang="ru-RU" sz="3600" dirty="0" smtClean="0"/>
              <a:t>Ивановская областная организация профсоюза работников народного образования и науки РФ</a:t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>«Мое призвание – Педагог!»</a:t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28 мая 2014 год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logo_profsouz_official_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9" y="890649"/>
            <a:ext cx="951236" cy="91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2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329" y="724394"/>
            <a:ext cx="8825658" cy="1511667"/>
          </a:xfrm>
        </p:spPr>
        <p:txBody>
          <a:bodyPr/>
          <a:lstStyle/>
          <a:p>
            <a:pPr algn="ctr"/>
            <a:r>
              <a:rPr lang="ru-RU" b="1" i="1" dirty="0"/>
              <a:t>Цитаты из конкурсных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586" y="2227686"/>
            <a:ext cx="8825658" cy="3915358"/>
          </a:xfrm>
        </p:spPr>
        <p:txBody>
          <a:bodyPr>
            <a:noAutofit/>
          </a:bodyPr>
          <a:lstStyle/>
          <a:p>
            <a:r>
              <a:rPr lang="ru-RU" sz="3600" b="1" dirty="0"/>
              <a:t>У</a:t>
            </a:r>
            <a:r>
              <a:rPr lang="ru-RU" sz="3600" b="1" dirty="0" smtClean="0"/>
              <a:t>чительство </a:t>
            </a:r>
            <a:r>
              <a:rPr lang="ru-RU" sz="3600" b="1" dirty="0"/>
              <a:t>- это служение своему ближнему, возвращение долга дальнему. Скромное положение учителя приобретает необходимый смысл  в передаче культурной эстафеты на дистанции между поколениями.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267046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614" y="1105708"/>
            <a:ext cx="9580339" cy="1070978"/>
          </a:xfrm>
        </p:spPr>
        <p:txBody>
          <a:bodyPr/>
          <a:lstStyle/>
          <a:p>
            <a:pPr algn="ctr"/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295" y="2022306"/>
            <a:ext cx="8825658" cy="3012832"/>
          </a:xfrm>
        </p:spPr>
        <p:txBody>
          <a:bodyPr>
            <a:noAutofit/>
          </a:bodyPr>
          <a:lstStyle/>
          <a:p>
            <a:r>
              <a:rPr lang="ru-RU" sz="6000" b="1" i="1" dirty="0"/>
              <a:t>«Попробуй исполнить свой долг, и ты узнаешь, что в тебе есть» Гёте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3405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012902"/>
            <a:ext cx="8825658" cy="4889134"/>
          </a:xfrm>
        </p:spPr>
        <p:txBody>
          <a:bodyPr>
            <a:noAutofit/>
          </a:bodyPr>
          <a:lstStyle/>
          <a:p>
            <a:r>
              <a:rPr lang="ru-RU" sz="3200" b="1" dirty="0"/>
              <a:t>Воспитатель, как гончар, в руках которого мягкая, податливая глина превращается в изящный сосуд. Но самое главное, чем этот сосуд будет наполнен. И Задача воспитателя — заполнить этот сосуд добром, милосердием, творчеством, знаниями, умениями и </a:t>
            </a:r>
            <a:r>
              <a:rPr lang="ru-RU" sz="3200" b="1" dirty="0" smtClean="0"/>
              <a:t>навыками…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394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451" y="1304237"/>
            <a:ext cx="8825658" cy="4268639"/>
          </a:xfrm>
        </p:spPr>
        <p:txBody>
          <a:bodyPr>
            <a:noAutofit/>
          </a:bodyPr>
          <a:lstStyle/>
          <a:p>
            <a:r>
              <a:rPr lang="ru-RU" sz="3600" b="1" dirty="0"/>
              <a:t>Когда </a:t>
            </a:r>
            <a:r>
              <a:rPr lang="ru-RU" sz="3600" b="1" dirty="0" smtClean="0"/>
              <a:t>осознаешь историческую </a:t>
            </a:r>
            <a:r>
              <a:rPr lang="ru-RU" sz="3600" b="1" dirty="0"/>
              <a:t>связь учительского братства, для меня имеет смысл моя работа, из причастности к нему я нахожу силы для оправдания правоты своего жизненного выбора, поддержки человеческого достоинства.</a:t>
            </a:r>
          </a:p>
        </p:txBody>
      </p:sp>
    </p:spTree>
    <p:extLst>
      <p:ext uri="{BB962C8B-B14F-4D97-AF65-F5344CB8AC3E}">
        <p14:creationId xmlns:p14="http://schemas.microsoft.com/office/powerpoint/2010/main" val="33879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-880976"/>
            <a:ext cx="8825658" cy="26776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7931" y="1796672"/>
            <a:ext cx="9259705" cy="2989084"/>
          </a:xfrm>
        </p:spPr>
        <p:txBody>
          <a:bodyPr/>
          <a:lstStyle/>
          <a:p>
            <a:r>
              <a:rPr lang="ru-RU" sz="4400" b="1" i="1" dirty="0"/>
              <a:t>Воспитание детей- это такое ремесло, где нужно                  </a:t>
            </a:r>
          </a:p>
          <a:p>
            <a:r>
              <a:rPr lang="ru-RU" sz="4400" b="1" i="1" dirty="0"/>
              <a:t>терять время, чтобы его выигрывать.( Ж.Ж. Руссо)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7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45000">
        <p14:vortex dir="r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234</TotalTime>
  <Words>827</Words>
  <Application>Microsoft Office PowerPoint</Application>
  <PresentationFormat>Широкоэкранный</PresentationFormat>
  <Paragraphs>90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Ион (конференц-зал)</vt:lpstr>
      <vt:lpstr>Ивановская областная организация профсоюза работников народного образования и науки РФ  «Мое призвание – Педагог!»  28 мая 2014 год</vt:lpstr>
      <vt:lpstr>Борис Викторович Прозоровский -Заслуженный учитель РСФСР, Почётный гражданин Ивановского и Ильинского районов  Ивановской области.</vt:lpstr>
      <vt:lpstr>Номинации Конкурса:</vt:lpstr>
      <vt:lpstr>Литературный альманах</vt:lpstr>
      <vt:lpstr>Цитаты из конкурсных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Ивановская областная организация профсоюза работников народного образования и науки РФ  «Мое призвание – Педагог!»  28 мая 2014 год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памяти учителя Бориса Викторовича Прозоровского -Заслуженного учителя РСФСР, Почётного гражданина Ивановского и Ильинского районов  Ивановской области.</dc:title>
  <dc:creator>ИвПринтСити2</dc:creator>
  <cp:lastModifiedBy>ИвПринтСити2</cp:lastModifiedBy>
  <cp:revision>16</cp:revision>
  <dcterms:created xsi:type="dcterms:W3CDTF">2013-09-26T12:30:00Z</dcterms:created>
  <dcterms:modified xsi:type="dcterms:W3CDTF">2014-05-28T06:39:06Z</dcterms:modified>
</cp:coreProperties>
</file>