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503" r:id="rId2"/>
    <p:sldId id="504" r:id="rId3"/>
    <p:sldId id="519" r:id="rId4"/>
    <p:sldId id="505" r:id="rId5"/>
    <p:sldId id="510" r:id="rId6"/>
    <p:sldId id="511" r:id="rId7"/>
    <p:sldId id="512" r:id="rId8"/>
    <p:sldId id="513" r:id="rId9"/>
    <p:sldId id="514" r:id="rId10"/>
    <p:sldId id="515" r:id="rId11"/>
    <p:sldId id="516" r:id="rId12"/>
    <p:sldId id="529" r:id="rId13"/>
    <p:sldId id="524" r:id="rId14"/>
    <p:sldId id="506" r:id="rId15"/>
    <p:sldId id="507" r:id="rId16"/>
    <p:sldId id="508" r:id="rId17"/>
    <p:sldId id="518" r:id="rId18"/>
    <p:sldId id="521" r:id="rId19"/>
    <p:sldId id="523" r:id="rId20"/>
    <p:sldId id="522" r:id="rId21"/>
    <p:sldId id="509" r:id="rId22"/>
    <p:sldId id="525" r:id="rId23"/>
    <p:sldId id="528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B314456-4B4C-4B36-9219-980102937F6D}">
          <p14:sldIdLst>
            <p14:sldId id="503"/>
            <p14:sldId id="504"/>
            <p14:sldId id="519"/>
            <p14:sldId id="505"/>
            <p14:sldId id="510"/>
            <p14:sldId id="511"/>
            <p14:sldId id="512"/>
            <p14:sldId id="513"/>
            <p14:sldId id="514"/>
            <p14:sldId id="515"/>
            <p14:sldId id="516"/>
            <p14:sldId id="529"/>
            <p14:sldId id="524"/>
            <p14:sldId id="506"/>
            <p14:sldId id="507"/>
            <p14:sldId id="508"/>
            <p14:sldId id="518"/>
            <p14:sldId id="521"/>
            <p14:sldId id="523"/>
            <p14:sldId id="522"/>
            <p14:sldId id="509"/>
            <p14:sldId id="525"/>
            <p14:sldId id="528"/>
          </p14:sldIdLst>
        </p14:section>
        <p14:section name="доп слайды" id="{0A5E0976-12A8-4C90-BC88-E7445F4ED58A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егдальский Денис Игоревич" initials="МДИ" lastIdx="6" clrIdx="0">
    <p:extLst>
      <p:ext uri="{19B8F6BF-5375-455C-9EA6-DF929625EA0E}">
        <p15:presenceInfo xmlns:p15="http://schemas.microsoft.com/office/powerpoint/2012/main" userId="S-1-5-21-4226584364-21557989-1436132917-1644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3393"/>
    <a:srgbClr val="176BBD"/>
    <a:srgbClr val="2C2D8F"/>
    <a:srgbClr val="CEE1F2"/>
    <a:srgbClr val="49198B"/>
    <a:srgbClr val="62C7F1"/>
    <a:srgbClr val="E3EAF6"/>
    <a:srgbClr val="668CCF"/>
    <a:srgbClr val="ED7D31"/>
    <a:srgbClr val="7899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6408" autoAdjust="0"/>
  </p:normalViewPr>
  <p:slideViewPr>
    <p:cSldViewPr snapToGrid="0">
      <p:cViewPr varScale="1">
        <p:scale>
          <a:sx n="102" d="100"/>
          <a:sy n="102" d="100"/>
        </p:scale>
        <p:origin x="138" y="4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56728E-7B58-4258-ACF1-6AFD9B644731}" type="datetimeFigureOut">
              <a:rPr lang="ru-RU" smtClean="0"/>
              <a:t>09.04.2020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C96344-AB4E-4E43-8796-67C97B8F4B3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4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47256E-483B-4BC1-BFF8-D2418426C52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93898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47256E-483B-4BC1-BFF8-D2418426C52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69201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47256E-483B-4BC1-BFF8-D2418426C52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75624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47256E-483B-4BC1-BFF8-D2418426C52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47006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47256E-483B-4BC1-BFF8-D2418426C52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55550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47256E-483B-4BC1-BFF8-D2418426C52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43377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47256E-483B-4BC1-BFF8-D2418426C52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6515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47256E-483B-4BC1-BFF8-D2418426C52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04411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47256E-483B-4BC1-BFF8-D2418426C52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34919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47256E-483B-4BC1-BFF8-D2418426C52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27114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47256E-483B-4BC1-BFF8-D2418426C52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4122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47256E-483B-4BC1-BFF8-D2418426C52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90958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47256E-483B-4BC1-BFF8-D2418426C52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35434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47256E-483B-4BC1-BFF8-D2418426C52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84044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47256E-483B-4BC1-BFF8-D2418426C52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57095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47256E-483B-4BC1-BFF8-D2418426C52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2034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47256E-483B-4BC1-BFF8-D2418426C52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09365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47256E-483B-4BC1-BFF8-D2418426C52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6520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47256E-483B-4BC1-BFF8-D2418426C52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87424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47256E-483B-4BC1-BFF8-D2418426C52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05726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47256E-483B-4BC1-BFF8-D2418426C52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92772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47256E-483B-4BC1-BFF8-D2418426C52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92605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47256E-483B-4BC1-BFF8-D2418426C52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31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B3465-6BC1-4C5A-8672-039A31808E6C}" type="datetimeFigureOut">
              <a:rPr lang="ru-RU" smtClean="0"/>
              <a:t>09.04.2020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F17DE-9CE0-4913-884A-357EC79CAB6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5761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B3465-6BC1-4C5A-8672-039A31808E6C}" type="datetimeFigureOut">
              <a:rPr lang="ru-RU" smtClean="0"/>
              <a:t>09.04.2020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F17DE-9CE0-4913-884A-357EC79CAB6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8117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B3465-6BC1-4C5A-8672-039A31808E6C}" type="datetimeFigureOut">
              <a:rPr lang="ru-RU" smtClean="0"/>
              <a:t>09.04.2020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F17DE-9CE0-4913-884A-357EC79CAB6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13561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3791720" y="541356"/>
            <a:ext cx="7518400" cy="47136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r">
              <a:defRPr sz="2667" b="1" baseline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823720" y="1010678"/>
            <a:ext cx="5486400" cy="26766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r">
              <a:buNone/>
              <a:defRPr sz="1400" b="1" i="0" baseline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10" name="Flowchart: Off-page Connector 9"/>
          <p:cNvSpPr/>
          <p:nvPr userDrawn="1"/>
        </p:nvSpPr>
        <p:spPr>
          <a:xfrm rot="5400000">
            <a:off x="11731145" y="126200"/>
            <a:ext cx="384047" cy="537665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703082" y="203009"/>
            <a:ext cx="508001" cy="366183"/>
          </a:xfrm>
          <a:prstGeom prst="rect">
            <a:avLst/>
          </a:prstGeom>
        </p:spPr>
        <p:txBody>
          <a:bodyPr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fld id="{C136B7D2-B98C-44FD-8D04-7EC62A56497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480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B3465-6BC1-4C5A-8672-039A31808E6C}" type="datetimeFigureOut">
              <a:rPr lang="ru-RU" smtClean="0"/>
              <a:t>09.04.2020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F17DE-9CE0-4913-884A-357EC79CAB6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6874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B3465-6BC1-4C5A-8672-039A31808E6C}" type="datetimeFigureOut">
              <a:rPr lang="ru-RU" smtClean="0"/>
              <a:t>09.04.2020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F17DE-9CE0-4913-884A-357EC79CAB6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357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B3465-6BC1-4C5A-8672-039A31808E6C}" type="datetimeFigureOut">
              <a:rPr lang="ru-RU" smtClean="0"/>
              <a:t>09.04.2020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F17DE-9CE0-4913-884A-357EC79CAB6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8540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B3465-6BC1-4C5A-8672-039A31808E6C}" type="datetimeFigureOut">
              <a:rPr lang="ru-RU" smtClean="0"/>
              <a:t>09.04.2020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F17DE-9CE0-4913-884A-357EC79CAB6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9575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B3465-6BC1-4C5A-8672-039A31808E6C}" type="datetimeFigureOut">
              <a:rPr lang="ru-RU" smtClean="0"/>
              <a:t>09.04.2020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F17DE-9CE0-4913-884A-357EC79CAB6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4713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B3465-6BC1-4C5A-8672-039A31808E6C}" type="datetimeFigureOut">
              <a:rPr lang="ru-RU" smtClean="0"/>
              <a:t>09.04.2020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F17DE-9CE0-4913-884A-357EC79CAB6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3723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B3465-6BC1-4C5A-8672-039A31808E6C}" type="datetimeFigureOut">
              <a:rPr lang="ru-RU" smtClean="0"/>
              <a:t>09.04.2020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F17DE-9CE0-4913-884A-357EC79CAB6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4792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B3465-6BC1-4C5A-8672-039A31808E6C}" type="datetimeFigureOut">
              <a:rPr lang="ru-RU" smtClean="0"/>
              <a:t>09.04.2020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F17DE-9CE0-4913-884A-357EC79CAB6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8014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B3465-6BC1-4C5A-8672-039A31808E6C}" type="datetimeFigureOut">
              <a:rPr lang="ru-RU" smtClean="0"/>
              <a:t>09.04.2020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F17DE-9CE0-4913-884A-357EC79CAB6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2936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ifra.school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ifra.school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lecta.rosuchebnik.ru/" TargetMode="External"/><Relationship Id="rId3" Type="http://schemas.openxmlformats.org/officeDocument/2006/relationships/hyperlink" Target="https://prosv.ru/" TargetMode="External"/><Relationship Id="rId7" Type="http://schemas.openxmlformats.org/officeDocument/2006/relationships/hyperlink" Target="https://rosuchebnik.ru/online-lessons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rosuchebnik.ru/" TargetMode="External"/><Relationship Id="rId5" Type="http://schemas.openxmlformats.org/officeDocument/2006/relationships/hyperlink" Target="https://shop.prosv.ru/" TargetMode="External"/><Relationship Id="rId10" Type="http://schemas.openxmlformats.org/officeDocument/2006/relationships/hyperlink" Target="http://lbz.ru/video/raspisanie.php" TargetMode="External"/><Relationship Id="rId4" Type="http://schemas.openxmlformats.org/officeDocument/2006/relationships/hyperlink" Target="https://media.prosv.ru/" TargetMode="External"/><Relationship Id="rId9" Type="http://schemas.openxmlformats.org/officeDocument/2006/relationships/hyperlink" Target="http://lbz.ru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9B86DA-B7AB-4E99-A05E-6774124B50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068"/>
            <a:ext cx="12202824" cy="606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248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0F0D76BD-9399-488A-88E6-4CD50340266A}"/>
              </a:ext>
            </a:extLst>
          </p:cNvPr>
          <p:cNvGrpSpPr/>
          <p:nvPr/>
        </p:nvGrpSpPr>
        <p:grpSpPr>
          <a:xfrm>
            <a:off x="10895388" y="221562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F9D6306A-A01D-46CF-9BCD-98CB5AC64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BBAE135-E3B0-4880-9932-61EEE3167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FBE841F8-F0B7-4080-9590-F9A25167A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FCC3977A-2964-45FC-B3DB-16ABA945AE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9353CA79-A69B-434F-8F52-B97DDAF488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6130F6E7-7332-4B36-9A06-231302D935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12CFA201-C2FB-482D-97C6-D1364DA240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69B68036-B804-4010-AD98-FF190355A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CA1FCC1E-C2C8-475A-A743-5CCC79E4BC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23621DE0-E000-45E1-A4A9-4A6355E326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53AF3FE2-17F5-46C9-A1EA-29F4686BB8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8C835BA9-C645-47FC-816E-4A0EF5B811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00444D6F-8F25-4382-8737-B845A7F57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32E6D41D-D4AD-42EA-BB6B-E9CF77B752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A096786-295C-415F-9CE3-1AFF32F65638}"/>
              </a:ext>
            </a:extLst>
          </p:cNvPr>
          <p:cNvSpPr txBox="1"/>
          <p:nvPr/>
        </p:nvSpPr>
        <p:spPr>
          <a:xfrm>
            <a:off x="98474" y="64040"/>
            <a:ext cx="50593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НАВИГАЦИЯ ПО МАТЕРИАЛУ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814E699-07CF-4E22-9C9C-84F132E44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5916" y="1196432"/>
            <a:ext cx="6359592" cy="22887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DD581A0-D6F0-46D2-8DA0-BB9424098572}"/>
              </a:ext>
            </a:extLst>
          </p:cNvPr>
          <p:cNvSpPr txBox="1"/>
          <p:nvPr/>
        </p:nvSpPr>
        <p:spPr>
          <a:xfrm>
            <a:off x="98474" y="648815"/>
            <a:ext cx="88965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заголовке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конспекта указаны: класс, предмет, тема урока и УМК по предмету.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6FE4FDE-C792-4F0D-BDBE-B2B336682088}"/>
              </a:ext>
            </a:extLst>
          </p:cNvPr>
          <p:cNvSpPr txBox="1"/>
          <p:nvPr/>
        </p:nvSpPr>
        <p:spPr>
          <a:xfrm>
            <a:off x="98474" y="3704970"/>
            <a:ext cx="63584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Для удобства работы с уроком,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предусмотрены рубрики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75FDE548-5AA9-4712-8091-37C52CC8CF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1290" y="4105080"/>
            <a:ext cx="9464334" cy="2296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21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0F0D76BD-9399-488A-88E6-4CD50340266A}"/>
              </a:ext>
            </a:extLst>
          </p:cNvPr>
          <p:cNvGrpSpPr/>
          <p:nvPr/>
        </p:nvGrpSpPr>
        <p:grpSpPr>
          <a:xfrm>
            <a:off x="10895388" y="221562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F9D6306A-A01D-46CF-9BCD-98CB5AC64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BBAE135-E3B0-4880-9932-61EEE3167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FBE841F8-F0B7-4080-9590-F9A25167A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FCC3977A-2964-45FC-B3DB-16ABA945AE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9353CA79-A69B-434F-8F52-B97DDAF488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6130F6E7-7332-4B36-9A06-231302D935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12CFA201-C2FB-482D-97C6-D1364DA240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69B68036-B804-4010-AD98-FF190355A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CA1FCC1E-C2C8-475A-A743-5CCC79E4BC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23621DE0-E000-45E1-A4A9-4A6355E326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53AF3FE2-17F5-46C9-A1EA-29F4686BB8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8C835BA9-C645-47FC-816E-4A0EF5B811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00444D6F-8F25-4382-8737-B845A7F57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32E6D41D-D4AD-42EA-BB6B-E9CF77B752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A096786-295C-415F-9CE3-1AFF32F65638}"/>
              </a:ext>
            </a:extLst>
          </p:cNvPr>
          <p:cNvSpPr txBox="1"/>
          <p:nvPr/>
        </p:nvSpPr>
        <p:spPr>
          <a:xfrm>
            <a:off x="98474" y="64040"/>
            <a:ext cx="50593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НАВИГАЦИЯ ПО МАТЕРИАЛУ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75FDE548-5AA9-4712-8091-37C52CC8CF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3833" y="2477614"/>
            <a:ext cx="9464334" cy="229696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90F96B72-0A77-4E5E-9774-FFADEA6A8661}"/>
              </a:ext>
            </a:extLst>
          </p:cNvPr>
          <p:cNvSpPr txBox="1"/>
          <p:nvPr/>
        </p:nvSpPr>
        <p:spPr>
          <a:xfrm>
            <a:off x="285063" y="920066"/>
            <a:ext cx="4686219" cy="10156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 рубрике «Новые знания и навыки»</a:t>
            </a:r>
          </a:p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описывается результат, которого</a:t>
            </a:r>
          </a:p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должен достигнуть ученик в конце урока</a:t>
            </a: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57431408-B625-43B3-847D-1BC45549508F}"/>
              </a:ext>
            </a:extLst>
          </p:cNvPr>
          <p:cNvCxnSpPr/>
          <p:nvPr/>
        </p:nvCxnSpPr>
        <p:spPr>
          <a:xfrm>
            <a:off x="1999281" y="1941342"/>
            <a:ext cx="201478" cy="536272"/>
          </a:xfrm>
          <a:prstGeom prst="line">
            <a:avLst/>
          </a:prstGeom>
          <a:ln w="317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54A09D29-DF3C-487F-BD0B-05FB77C969A6}"/>
              </a:ext>
            </a:extLst>
          </p:cNvPr>
          <p:cNvSpPr txBox="1"/>
          <p:nvPr/>
        </p:nvSpPr>
        <p:spPr>
          <a:xfrm>
            <a:off x="295867" y="4922006"/>
            <a:ext cx="4664610" cy="10156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 рубрике «Материал для запоминания»</a:t>
            </a:r>
          </a:p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находится материал урока, который </a:t>
            </a:r>
          </a:p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является основным и его нужно выучить</a:t>
            </a:r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B8B0B6F6-62EF-4021-A694-E0496D67656E}"/>
              </a:ext>
            </a:extLst>
          </p:cNvPr>
          <p:cNvCxnSpPr>
            <a:cxnSpLocks/>
          </p:cNvCxnSpPr>
          <p:nvPr/>
        </p:nvCxnSpPr>
        <p:spPr>
          <a:xfrm flipH="1">
            <a:off x="3832533" y="4577482"/>
            <a:ext cx="212525" cy="339177"/>
          </a:xfrm>
          <a:prstGeom prst="line">
            <a:avLst/>
          </a:prstGeom>
          <a:ln w="317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3C899385-0CEA-4769-8DC7-CA8B97A653A9}"/>
              </a:ext>
            </a:extLst>
          </p:cNvPr>
          <p:cNvSpPr txBox="1"/>
          <p:nvPr/>
        </p:nvSpPr>
        <p:spPr>
          <a:xfrm>
            <a:off x="6611218" y="918599"/>
            <a:ext cx="4780155" cy="10156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 рубрике «Обрати внимание» находится </a:t>
            </a:r>
          </a:p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материал, на который ученик должен </a:t>
            </a:r>
          </a:p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обратить внимание при изучении темы</a:t>
            </a:r>
          </a:p>
        </p:txBody>
      </p: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5FFE9F85-715D-4F6B-9F9D-A93CDC4D8394}"/>
              </a:ext>
            </a:extLst>
          </p:cNvPr>
          <p:cNvCxnSpPr>
            <a:cxnSpLocks/>
          </p:cNvCxnSpPr>
          <p:nvPr/>
        </p:nvCxnSpPr>
        <p:spPr>
          <a:xfrm flipH="1">
            <a:off x="6408200" y="1941341"/>
            <a:ext cx="2364443" cy="688228"/>
          </a:xfrm>
          <a:prstGeom prst="line">
            <a:avLst/>
          </a:prstGeom>
          <a:ln w="317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DCCE4DC3-7C35-4204-A84C-A9548290660E}"/>
              </a:ext>
            </a:extLst>
          </p:cNvPr>
          <p:cNvSpPr txBox="1"/>
          <p:nvPr/>
        </p:nvSpPr>
        <p:spPr>
          <a:xfrm>
            <a:off x="6103400" y="4916659"/>
            <a:ext cx="5923033" cy="132344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 рубриках «Разбираем тему» и «Проверим себя»</a:t>
            </a:r>
          </a:p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находятся задания, которые сначала решаются</a:t>
            </a:r>
          </a:p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вместе, а затем предлагаются для самостоятельного</a:t>
            </a:r>
          </a:p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решения</a:t>
            </a:r>
          </a:p>
        </p:txBody>
      </p: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FA63BEF2-A4F7-4834-A511-091C1A43F916}"/>
              </a:ext>
            </a:extLst>
          </p:cNvPr>
          <p:cNvCxnSpPr>
            <a:cxnSpLocks/>
          </p:cNvCxnSpPr>
          <p:nvPr/>
        </p:nvCxnSpPr>
        <p:spPr>
          <a:xfrm flipH="1">
            <a:off x="7575669" y="4506440"/>
            <a:ext cx="212525" cy="339177"/>
          </a:xfrm>
          <a:prstGeom prst="line">
            <a:avLst/>
          </a:prstGeom>
          <a:ln w="317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8CD00D6C-2E86-4F60-9727-33035BA00A27}"/>
              </a:ext>
            </a:extLst>
          </p:cNvPr>
          <p:cNvCxnSpPr>
            <a:cxnSpLocks/>
          </p:cNvCxnSpPr>
          <p:nvPr/>
        </p:nvCxnSpPr>
        <p:spPr>
          <a:xfrm>
            <a:off x="10399363" y="4577482"/>
            <a:ext cx="216280" cy="268135"/>
          </a:xfrm>
          <a:prstGeom prst="line">
            <a:avLst/>
          </a:prstGeom>
          <a:ln w="317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38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0F0D76BD-9399-488A-88E6-4CD50340266A}"/>
              </a:ext>
            </a:extLst>
          </p:cNvPr>
          <p:cNvGrpSpPr/>
          <p:nvPr/>
        </p:nvGrpSpPr>
        <p:grpSpPr>
          <a:xfrm>
            <a:off x="10895388" y="221562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F9D6306A-A01D-46CF-9BCD-98CB5AC64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BBAE135-E3B0-4880-9932-61EEE3167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FBE841F8-F0B7-4080-9590-F9A25167A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FCC3977A-2964-45FC-B3DB-16ABA945AE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9353CA79-A69B-434F-8F52-B97DDAF488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6130F6E7-7332-4B36-9A06-231302D935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12CFA201-C2FB-482D-97C6-D1364DA240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69B68036-B804-4010-AD98-FF190355A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CA1FCC1E-C2C8-475A-A743-5CCC79E4BC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23621DE0-E000-45E1-A4A9-4A6355E326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53AF3FE2-17F5-46C9-A1EA-29F4686BB8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8C835BA9-C645-47FC-816E-4A0EF5B811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00444D6F-8F25-4382-8737-B845A7F57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32E6D41D-D4AD-42EA-BB6B-E9CF77B752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5C1AB8C-2F6C-4BB2-BB50-08F1E74C760A}"/>
              </a:ext>
            </a:extLst>
          </p:cNvPr>
          <p:cNvSpPr txBox="1"/>
          <p:nvPr/>
        </p:nvSpPr>
        <p:spPr>
          <a:xfrm>
            <a:off x="260277" y="80123"/>
            <a:ext cx="46474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ПРАВОВАЯ ИНФОРМАЦИЯ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2F6076-E60D-4306-8971-877B45AC445F}"/>
              </a:ext>
            </a:extLst>
          </p:cNvPr>
          <p:cNvSpPr txBox="1"/>
          <p:nvPr/>
        </p:nvSpPr>
        <p:spPr>
          <a:xfrm>
            <a:off x="239574" y="722916"/>
            <a:ext cx="1125645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Бесплатный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доступ к учебным материалам АО «Издательство «Просвещение», ООО «Корпорация «Российский учебник», ООО «Дрофа», ООО Издательский центр «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Вентана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-Граф», ООО «БИНОМ. Лаборатория знаний», размещенным на сайте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  <a:hlinkClick r:id="rId3"/>
              </a:rPr>
              <a:t>https://cifra.school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в рамках проекта под названием «Моя школа в 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online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»,  предоставляется лицам, находящимся на территории Российской Федерации и за рубежом, где временно приостановлено обязательное посещение образовательных организаций учащимися по причине распространения 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коронавирусной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инфекции на весь срок действия таких мер. 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Бесплатный </a:t>
            </a: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доступ предоставляется </a:t>
            </a:r>
            <a:r>
              <a:rPr lang="ru-RU" sz="2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только для некоммерческого использования учебных материалов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, при этом предоставленное право на использование учебных материалов означает право на их использование (включая сохранение копии в память ЭВМ и воспроизведение копии учебного материала в печатной форме) в личных целях, </a:t>
            </a: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без возможности распространения сохраненных копий и иного тиражирования и/или использования в коммерческих целях и без права предоставления сублицензий на учебные материалы третьим лицам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32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0F0D76BD-9399-488A-88E6-4CD50340266A}"/>
              </a:ext>
            </a:extLst>
          </p:cNvPr>
          <p:cNvGrpSpPr/>
          <p:nvPr/>
        </p:nvGrpSpPr>
        <p:grpSpPr>
          <a:xfrm>
            <a:off x="10895388" y="221562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F9D6306A-A01D-46CF-9BCD-98CB5AC64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BBAE135-E3B0-4880-9932-61EEE3167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FBE841F8-F0B7-4080-9590-F9A25167A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FCC3977A-2964-45FC-B3DB-16ABA945AE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9353CA79-A69B-434F-8F52-B97DDAF488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6130F6E7-7332-4B36-9A06-231302D935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12CFA201-C2FB-482D-97C6-D1364DA240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69B68036-B804-4010-AD98-FF190355A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CA1FCC1E-C2C8-475A-A743-5CCC79E4BC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23621DE0-E000-45E1-A4A9-4A6355E326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53AF3FE2-17F5-46C9-A1EA-29F4686BB8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8C835BA9-C645-47FC-816E-4A0EF5B811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00444D6F-8F25-4382-8737-B845A7F57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32E6D41D-D4AD-42EA-BB6B-E9CF77B752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5C1AB8C-2F6C-4BB2-BB50-08F1E74C760A}"/>
              </a:ext>
            </a:extLst>
          </p:cNvPr>
          <p:cNvSpPr txBox="1"/>
          <p:nvPr/>
        </p:nvSpPr>
        <p:spPr>
          <a:xfrm>
            <a:off x="260277" y="80123"/>
            <a:ext cx="31277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ОБРАТНАЯ СВЯЗЬ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2F6076-E60D-4306-8971-877B45AC445F}"/>
              </a:ext>
            </a:extLst>
          </p:cNvPr>
          <p:cNvSpPr txBox="1"/>
          <p:nvPr/>
        </p:nvSpPr>
        <p:spPr>
          <a:xfrm>
            <a:off x="493253" y="1141447"/>
            <a:ext cx="112564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Специалисты образовательной платформы «Моя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школа в онлайн»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готовы ответить на ваши вопросы.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Воспользуйтесь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формой обратной связи в правом нижнем углу страницы ресурса.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57E6C54-ECEE-47E2-A613-B3938A5FE637}"/>
              </a:ext>
            </a:extLst>
          </p:cNvPr>
          <p:cNvSpPr txBox="1"/>
          <p:nvPr/>
        </p:nvSpPr>
        <p:spPr>
          <a:xfrm>
            <a:off x="4189103" y="2228820"/>
            <a:ext cx="778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Либо напишите нам на почту и мы оперативно ответим на Ваш вопрос!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BC0E5E43-D215-4F7A-BABC-EFA682AF3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7339" y="3324386"/>
            <a:ext cx="6908248" cy="11391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766" y="2004233"/>
            <a:ext cx="2952750" cy="436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89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0F0D76BD-9399-488A-88E6-4CD50340266A}"/>
              </a:ext>
            </a:extLst>
          </p:cNvPr>
          <p:cNvGrpSpPr/>
          <p:nvPr/>
        </p:nvGrpSpPr>
        <p:grpSpPr>
          <a:xfrm>
            <a:off x="10895388" y="221562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F9D6306A-A01D-46CF-9BCD-98CB5AC64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BBAE135-E3B0-4880-9932-61EEE3167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FBE841F8-F0B7-4080-9590-F9A25167A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FCC3977A-2964-45FC-B3DB-16ABA945AE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9353CA79-A69B-434F-8F52-B97DDAF488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6130F6E7-7332-4B36-9A06-231302D935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12CFA201-C2FB-482D-97C6-D1364DA240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69B68036-B804-4010-AD98-FF190355A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CA1FCC1E-C2C8-475A-A743-5CCC79E4BC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23621DE0-E000-45E1-A4A9-4A6355E326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53AF3FE2-17F5-46C9-A1EA-29F4686BB8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8C835BA9-C645-47FC-816E-4A0EF5B811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00444D6F-8F25-4382-8737-B845A7F57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32E6D41D-D4AD-42EA-BB6B-E9CF77B752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CB60A05-E926-490F-A309-149D77B7F0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59" y="1487698"/>
            <a:ext cx="11453109" cy="388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5158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0F0D76BD-9399-488A-88E6-4CD50340266A}"/>
              </a:ext>
            </a:extLst>
          </p:cNvPr>
          <p:cNvGrpSpPr/>
          <p:nvPr/>
        </p:nvGrpSpPr>
        <p:grpSpPr>
          <a:xfrm>
            <a:off x="10895388" y="221562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F9D6306A-A01D-46CF-9BCD-98CB5AC64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BBAE135-E3B0-4880-9932-61EEE3167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FBE841F8-F0B7-4080-9590-F9A25167A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FCC3977A-2964-45FC-B3DB-16ABA945AE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9353CA79-A69B-434F-8F52-B97DDAF488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6130F6E7-7332-4B36-9A06-231302D935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12CFA201-C2FB-482D-97C6-D1364DA240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69B68036-B804-4010-AD98-FF190355A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CA1FCC1E-C2C8-475A-A743-5CCC79E4BC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23621DE0-E000-45E1-A4A9-4A6355E326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53AF3FE2-17F5-46C9-A1EA-29F4686BB8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8C835BA9-C645-47FC-816E-4A0EF5B811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00444D6F-8F25-4382-8737-B845A7F57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32E6D41D-D4AD-42EA-BB6B-E9CF77B752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C006C6E-B636-4E64-B30C-9CE7EDD8A35B}"/>
              </a:ext>
            </a:extLst>
          </p:cNvPr>
          <p:cNvSpPr txBox="1"/>
          <p:nvPr/>
        </p:nvSpPr>
        <p:spPr>
          <a:xfrm>
            <a:off x="212052" y="64040"/>
            <a:ext cx="100735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ВОПРОС № 1: «По каким предметам выкладываются материалы?»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608B9ED-EDC1-4BD0-9952-6F514B9B33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587" y="963644"/>
            <a:ext cx="5887711" cy="208485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FD86D96-598E-402F-99F3-692059131BE2}"/>
              </a:ext>
            </a:extLst>
          </p:cNvPr>
          <p:cNvSpPr txBox="1"/>
          <p:nvPr/>
        </p:nvSpPr>
        <p:spPr>
          <a:xfrm>
            <a:off x="446587" y="560698"/>
            <a:ext cx="35404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На данный момент доступны</a:t>
            </a:r>
            <a:r>
              <a:rPr lang="ru-RU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:</a:t>
            </a:r>
          </a:p>
          <a:p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DBA7BFE-54B5-4437-8EBB-06CCED3AAA74}"/>
              </a:ext>
            </a:extLst>
          </p:cNvPr>
          <p:cNvSpPr txBox="1"/>
          <p:nvPr/>
        </p:nvSpPr>
        <p:spPr>
          <a:xfrm>
            <a:off x="396711" y="3022040"/>
            <a:ext cx="63173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 13 АПРЕЛЯ ДОБАВЛЯЮТСЯ СЛЕДУЮЩИЕ ПРЕДМЕТЫ: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48E8716-B92A-4336-A399-1FA569B5CD5C}"/>
              </a:ext>
            </a:extLst>
          </p:cNvPr>
          <p:cNvSpPr txBox="1"/>
          <p:nvPr/>
        </p:nvSpPr>
        <p:spPr>
          <a:xfrm>
            <a:off x="388398" y="3424887"/>
            <a:ext cx="9545311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Окружающий мир (1-4 классы)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Физика (10-11 классы) базовый уровень, углубленный уровень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Алгебра (10-11 классы) углубленный уровень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Химия (10-11 классы) базовый уровень, углубленный уровень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История России (6-11 классы) в 10-11 классе базовый и углубленный уровни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Обществознание (6-11 классы) базовый уровни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География (5-11 классы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Биология (5-11 классы) в 10-11 классах базовый и углубленный уровни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Литература (5-11 классы)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Английский язык (2-11 классы)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Информатика</a:t>
            </a:r>
          </a:p>
          <a:p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56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0F0D76BD-9399-488A-88E6-4CD50340266A}"/>
              </a:ext>
            </a:extLst>
          </p:cNvPr>
          <p:cNvGrpSpPr/>
          <p:nvPr/>
        </p:nvGrpSpPr>
        <p:grpSpPr>
          <a:xfrm>
            <a:off x="10895388" y="221562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F9D6306A-A01D-46CF-9BCD-98CB5AC64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BBAE135-E3B0-4880-9932-61EEE3167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FBE841F8-F0B7-4080-9590-F9A25167A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FCC3977A-2964-45FC-B3DB-16ABA945AE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9353CA79-A69B-434F-8F52-B97DDAF488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6130F6E7-7332-4B36-9A06-231302D935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12CFA201-C2FB-482D-97C6-D1364DA240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69B68036-B804-4010-AD98-FF190355A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CA1FCC1E-C2C8-475A-A743-5CCC79E4BC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23621DE0-E000-45E1-A4A9-4A6355E326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53AF3FE2-17F5-46C9-A1EA-29F4686BB8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8C835BA9-C645-47FC-816E-4A0EF5B811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00444D6F-8F25-4382-8737-B845A7F57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32E6D41D-D4AD-42EA-BB6B-E9CF77B752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5C1AB8C-2F6C-4BB2-BB50-08F1E74C760A}"/>
              </a:ext>
            </a:extLst>
          </p:cNvPr>
          <p:cNvSpPr txBox="1"/>
          <p:nvPr/>
        </p:nvSpPr>
        <p:spPr>
          <a:xfrm>
            <a:off x="117208" y="139688"/>
            <a:ext cx="97962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ВОПРОС № 2: «К каким учебникам выкладываются материалы?»</a:t>
            </a:r>
          </a:p>
        </p:txBody>
      </p:sp>
      <p:graphicFrame>
        <p:nvGraphicFramePr>
          <p:cNvPr id="35" name="Таблица 35">
            <a:extLst>
              <a:ext uri="{FF2B5EF4-FFF2-40B4-BE49-F238E27FC236}">
                <a16:creationId xmlns:a16="http://schemas.microsoft.com/office/drawing/2014/main" id="{FF80492F-83D5-4304-8818-A3CF1E7985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8660322"/>
              </p:ext>
            </p:extLst>
          </p:nvPr>
        </p:nvGraphicFramePr>
        <p:xfrm>
          <a:off x="63667" y="1485697"/>
          <a:ext cx="11804352" cy="35499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5542">
                  <a:extLst>
                    <a:ext uri="{9D8B030D-6E8A-4147-A177-3AD203B41FA5}">
                      <a16:colId xmlns:a16="http://schemas.microsoft.com/office/drawing/2014/main" val="3327066059"/>
                    </a:ext>
                  </a:extLst>
                </a:gridCol>
                <a:gridCol w="1856704">
                  <a:extLst>
                    <a:ext uri="{9D8B030D-6E8A-4147-A177-3AD203B41FA5}">
                      <a16:colId xmlns:a16="http://schemas.microsoft.com/office/drawing/2014/main" val="2807992040"/>
                    </a:ext>
                  </a:extLst>
                </a:gridCol>
                <a:gridCol w="2859578">
                  <a:extLst>
                    <a:ext uri="{9D8B030D-6E8A-4147-A177-3AD203B41FA5}">
                      <a16:colId xmlns:a16="http://schemas.microsoft.com/office/drawing/2014/main" val="877588400"/>
                    </a:ext>
                  </a:extLst>
                </a:gridCol>
                <a:gridCol w="2499575">
                  <a:extLst>
                    <a:ext uri="{9D8B030D-6E8A-4147-A177-3AD203B41FA5}">
                      <a16:colId xmlns:a16="http://schemas.microsoft.com/office/drawing/2014/main" val="2238379830"/>
                    </a:ext>
                  </a:extLst>
                </a:gridCol>
                <a:gridCol w="2842953">
                  <a:extLst>
                    <a:ext uri="{9D8B030D-6E8A-4147-A177-3AD203B41FA5}">
                      <a16:colId xmlns:a16="http://schemas.microsoft.com/office/drawing/2014/main" val="494794817"/>
                    </a:ext>
                  </a:extLst>
                </a:gridCol>
              </a:tblGrid>
              <a:tr h="409605">
                <a:tc rowSpan="5">
                  <a:txBody>
                    <a:bodyPr/>
                    <a:lstStyle/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sz="1800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Начальная школа</a:t>
                      </a:r>
                      <a:endParaRPr lang="ru-RU" sz="1600" b="1" kern="1200" dirty="0">
                        <a:solidFill>
                          <a:schemeClr val="lt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+mj-lt"/>
                          <a:cs typeface="Times New Roman" panose="02020603050405020304" pitchFamily="18" charset="0"/>
                        </a:rPr>
                        <a:t>Предмет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Times New Roman" panose="02020603050405020304" pitchFamily="18" charset="0"/>
                        </a:rPr>
                        <a:t>УМК  </a:t>
                      </a:r>
                      <a:r>
                        <a:rPr lang="ru-RU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Times New Roman" panose="02020603050405020304" pitchFamily="18" charset="0"/>
                        </a:rPr>
                        <a:t>«Школа России»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Times New Roman" panose="02020603050405020304" pitchFamily="18" charset="0"/>
                        </a:rPr>
                        <a:t>УМК «Перспектива»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Times New Roman" panose="02020603050405020304" pitchFamily="18" charset="0"/>
                        </a:rPr>
                        <a:t>УМК «Начальная школа </a:t>
                      </a:r>
                      <a:r>
                        <a:rPr lang="en-US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Times New Roman" panose="02020603050405020304" pitchFamily="18" charset="0"/>
                        </a:rPr>
                        <a:t>XXI</a:t>
                      </a:r>
                      <a:r>
                        <a:rPr lang="ru-RU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8856198"/>
                  </a:ext>
                </a:extLst>
              </a:tr>
              <a:tr h="615142">
                <a:tc vMerge="1">
                  <a:txBody>
                    <a:bodyPr/>
                    <a:lstStyle/>
                    <a:p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Математика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Моро М.И. и др. (1-4)</a:t>
                      </a:r>
                    </a:p>
                    <a:p>
                      <a:pPr algn="ctr"/>
                      <a:endParaRPr lang="ru-RU" sz="1600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Дорофеев Г.В.,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Миракова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Т.Н.,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Бука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Т.Б. (1-4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endParaRPr lang="ru-RU" sz="1600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Рудницкая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В.Н и др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. (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1-4)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5849433"/>
                  </a:ext>
                </a:extLst>
              </a:tr>
              <a:tr h="63543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Канакина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В.П., Горецкий В.Г. (1-4)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Климанова Л.Ф. и др. (1-4)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Иванов С.В и др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. (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1-4)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7335562"/>
                  </a:ext>
                </a:extLst>
              </a:tr>
              <a:tr h="5486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Окружающий мир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Плешаков А.А. (1-4)</a:t>
                      </a:r>
                    </a:p>
                    <a:p>
                      <a:pPr algn="ctr"/>
                      <a:endParaRPr lang="ru-RU" sz="1600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Плешаков А.А., Новицкая М.Ю. (1-4)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Виноградова Н.Ф. и др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. (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1-4)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8395782"/>
                  </a:ext>
                </a:extLst>
              </a:tr>
              <a:tr h="5486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Английский язык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«Английский в фокусе» </a:t>
                      </a:r>
                      <a:b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Быкова Н.И.,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Дули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Д., </a:t>
                      </a:r>
                    </a:p>
                    <a:p>
                      <a:pPr algn="ctr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Поспелова М.Д. и др. (2-4)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«Звёздный английский» </a:t>
                      </a:r>
                      <a:b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Баранова К.М., Дули Д., Копылова В.В. и др. (2-4)</a:t>
                      </a:r>
                    </a:p>
                    <a:p>
                      <a:pPr algn="ctr"/>
                      <a:endParaRPr lang="ru-RU" sz="1600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Rainbow English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 algn="ctr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Афанасьева О.В., Михеева И.В.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83172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7765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0F0D76BD-9399-488A-88E6-4CD50340266A}"/>
              </a:ext>
            </a:extLst>
          </p:cNvPr>
          <p:cNvGrpSpPr/>
          <p:nvPr/>
        </p:nvGrpSpPr>
        <p:grpSpPr>
          <a:xfrm>
            <a:off x="10895388" y="221562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F9D6306A-A01D-46CF-9BCD-98CB5AC64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BBAE135-E3B0-4880-9932-61EEE3167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FBE841F8-F0B7-4080-9590-F9A25167A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FCC3977A-2964-45FC-B3DB-16ABA945AE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9353CA79-A69B-434F-8F52-B97DDAF488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6130F6E7-7332-4B36-9A06-231302D935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12CFA201-C2FB-482D-97C6-D1364DA240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69B68036-B804-4010-AD98-FF190355A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CA1FCC1E-C2C8-475A-A743-5CCC79E4BC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23621DE0-E000-45E1-A4A9-4A6355E326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53AF3FE2-17F5-46C9-A1EA-29F4686BB8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8C835BA9-C645-47FC-816E-4A0EF5B811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00444D6F-8F25-4382-8737-B845A7F57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32E6D41D-D4AD-42EA-BB6B-E9CF77B752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5C1AB8C-2F6C-4BB2-BB50-08F1E74C760A}"/>
              </a:ext>
            </a:extLst>
          </p:cNvPr>
          <p:cNvSpPr txBox="1"/>
          <p:nvPr/>
        </p:nvSpPr>
        <p:spPr>
          <a:xfrm>
            <a:off x="117208" y="139688"/>
            <a:ext cx="97962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ВОПРОС № 2: «К каким учебникам выкладываются материалы?»</a:t>
            </a:r>
          </a:p>
        </p:txBody>
      </p:sp>
      <p:graphicFrame>
        <p:nvGraphicFramePr>
          <p:cNvPr id="2" name="Таблица 8">
            <a:extLst>
              <a:ext uri="{FF2B5EF4-FFF2-40B4-BE49-F238E27FC236}">
                <a16:creationId xmlns:a16="http://schemas.microsoft.com/office/drawing/2014/main" id="{B134578C-C727-4DDD-9727-5E3F237044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7516184"/>
              </p:ext>
            </p:extLst>
          </p:nvPr>
        </p:nvGraphicFramePr>
        <p:xfrm>
          <a:off x="216014" y="1426247"/>
          <a:ext cx="11840867" cy="3627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5720">
                  <a:extLst>
                    <a:ext uri="{9D8B030D-6E8A-4147-A177-3AD203B41FA5}">
                      <a16:colId xmlns:a16="http://schemas.microsoft.com/office/drawing/2014/main" val="88151353"/>
                    </a:ext>
                  </a:extLst>
                </a:gridCol>
                <a:gridCol w="1750621">
                  <a:extLst>
                    <a:ext uri="{9D8B030D-6E8A-4147-A177-3AD203B41FA5}">
                      <a16:colId xmlns:a16="http://schemas.microsoft.com/office/drawing/2014/main" val="1176534912"/>
                    </a:ext>
                  </a:extLst>
                </a:gridCol>
                <a:gridCol w="2724811">
                  <a:extLst>
                    <a:ext uri="{9D8B030D-6E8A-4147-A177-3AD203B41FA5}">
                      <a16:colId xmlns:a16="http://schemas.microsoft.com/office/drawing/2014/main" val="3420046133"/>
                    </a:ext>
                  </a:extLst>
                </a:gridCol>
                <a:gridCol w="2735053">
                  <a:extLst>
                    <a:ext uri="{9D8B030D-6E8A-4147-A177-3AD203B41FA5}">
                      <a16:colId xmlns:a16="http://schemas.microsoft.com/office/drawing/2014/main" val="3889557696"/>
                    </a:ext>
                  </a:extLst>
                </a:gridCol>
                <a:gridCol w="2554662">
                  <a:extLst>
                    <a:ext uri="{9D8B030D-6E8A-4147-A177-3AD203B41FA5}">
                      <a16:colId xmlns:a16="http://schemas.microsoft.com/office/drawing/2014/main" val="4061141542"/>
                    </a:ext>
                  </a:extLst>
                </a:gridCol>
              </a:tblGrid>
              <a:tr h="377615">
                <a:tc rowSpan="8">
                  <a:txBody>
                    <a:bodyPr/>
                    <a:lstStyle/>
                    <a:p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Основная школа </a:t>
                      </a:r>
                      <a:r>
                        <a:rPr lang="ru-RU" sz="1600" b="1" kern="1200" dirty="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(5-9)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Предмет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Линия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Линия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Линия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3474985"/>
                  </a:ext>
                </a:extLst>
              </a:tr>
              <a:tr h="40732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Ладыженская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Т.А. и др. (5-9)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Разумовская М.М. и др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. (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5-9)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0668913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Литература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Коровина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В.Я. и др. (5-9)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4394459"/>
                  </a:ext>
                </a:extLst>
              </a:tr>
              <a:tr h="7662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Английский язык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«Английский в фокусе». Ваулина Ю.Е. и др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. (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5-9)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«Звёздный английский». Баранова К.М. и др.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5-9)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«Rainbow English»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Афанасьева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О.В.,и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др.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(5-9)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9934101"/>
                  </a:ext>
                </a:extLst>
              </a:tr>
              <a:tr h="43226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Математика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Мерзляк А.Г. и др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. (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5-6)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3328965"/>
                  </a:ext>
                </a:extLst>
              </a:tr>
              <a:tr h="43226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Алгебра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Макарычев Ю.Н. и др. (7-9)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Мерзляк А.Г. и др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. (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7-9)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5609261"/>
                  </a:ext>
                </a:extLst>
              </a:tr>
              <a:tr h="42394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Геометрия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Атанасян Л.С. и др. (7-9)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4495474"/>
                  </a:ext>
                </a:extLst>
              </a:tr>
              <a:tr h="339317">
                <a:tc vMerge="1">
                  <a:txBody>
                    <a:bodyPr/>
                    <a:lstStyle/>
                    <a:p>
                      <a:pPr algn="ctr"/>
                      <a:endParaRPr lang="ru-RU" sz="1600" b="1" kern="1200" dirty="0">
                        <a:solidFill>
                          <a:schemeClr val="lt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Информатика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Босова Л.Л. (5-9)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01474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519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0F0D76BD-9399-488A-88E6-4CD50340266A}"/>
              </a:ext>
            </a:extLst>
          </p:cNvPr>
          <p:cNvGrpSpPr/>
          <p:nvPr/>
        </p:nvGrpSpPr>
        <p:grpSpPr>
          <a:xfrm>
            <a:off x="10895388" y="221562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F9D6306A-A01D-46CF-9BCD-98CB5AC64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BBAE135-E3B0-4880-9932-61EEE3167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FBE841F8-F0B7-4080-9590-F9A25167A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FCC3977A-2964-45FC-B3DB-16ABA945AE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9353CA79-A69B-434F-8F52-B97DDAF488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6130F6E7-7332-4B36-9A06-231302D935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12CFA201-C2FB-482D-97C6-D1364DA240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69B68036-B804-4010-AD98-FF190355A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CA1FCC1E-C2C8-475A-A743-5CCC79E4BC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23621DE0-E000-45E1-A4A9-4A6355E326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53AF3FE2-17F5-46C9-A1EA-29F4686BB8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8C835BA9-C645-47FC-816E-4A0EF5B811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00444D6F-8F25-4382-8737-B845A7F57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32E6D41D-D4AD-42EA-BB6B-E9CF77B752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5C1AB8C-2F6C-4BB2-BB50-08F1E74C760A}"/>
              </a:ext>
            </a:extLst>
          </p:cNvPr>
          <p:cNvSpPr txBox="1"/>
          <p:nvPr/>
        </p:nvSpPr>
        <p:spPr>
          <a:xfrm>
            <a:off x="117208" y="139688"/>
            <a:ext cx="97962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ВОПРОС № 2: «К каким учебникам выкладываются материалы?»</a:t>
            </a:r>
          </a:p>
        </p:txBody>
      </p:sp>
      <p:graphicFrame>
        <p:nvGraphicFramePr>
          <p:cNvPr id="2" name="Таблица 8">
            <a:extLst>
              <a:ext uri="{FF2B5EF4-FFF2-40B4-BE49-F238E27FC236}">
                <a16:creationId xmlns:a16="http://schemas.microsoft.com/office/drawing/2014/main" id="{B134578C-C727-4DDD-9727-5E3F237044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5838196"/>
              </p:ext>
            </p:extLst>
          </p:nvPr>
        </p:nvGraphicFramePr>
        <p:xfrm>
          <a:off x="129946" y="1311129"/>
          <a:ext cx="11575398" cy="40739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7027">
                  <a:extLst>
                    <a:ext uri="{9D8B030D-6E8A-4147-A177-3AD203B41FA5}">
                      <a16:colId xmlns:a16="http://schemas.microsoft.com/office/drawing/2014/main" val="88151353"/>
                    </a:ext>
                  </a:extLst>
                </a:gridCol>
                <a:gridCol w="1831439">
                  <a:extLst>
                    <a:ext uri="{9D8B030D-6E8A-4147-A177-3AD203B41FA5}">
                      <a16:colId xmlns:a16="http://schemas.microsoft.com/office/drawing/2014/main" val="1176534912"/>
                    </a:ext>
                  </a:extLst>
                </a:gridCol>
                <a:gridCol w="3605084">
                  <a:extLst>
                    <a:ext uri="{9D8B030D-6E8A-4147-A177-3AD203B41FA5}">
                      <a16:colId xmlns:a16="http://schemas.microsoft.com/office/drawing/2014/main" val="3420046133"/>
                    </a:ext>
                  </a:extLst>
                </a:gridCol>
                <a:gridCol w="4111848">
                  <a:extLst>
                    <a:ext uri="{9D8B030D-6E8A-4147-A177-3AD203B41FA5}">
                      <a16:colId xmlns:a16="http://schemas.microsoft.com/office/drawing/2014/main" val="1009145656"/>
                    </a:ext>
                  </a:extLst>
                </a:gridCol>
              </a:tblGrid>
              <a:tr h="384667">
                <a:tc rowSpan="7">
                  <a:txBody>
                    <a:bodyPr/>
                    <a:lstStyle/>
                    <a:p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Основная школа </a:t>
                      </a:r>
                      <a:r>
                        <a:rPr lang="ru-RU" sz="1600" b="1" kern="1200" dirty="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(5-9)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Предмет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Линия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Линия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3474985"/>
                  </a:ext>
                </a:extLst>
              </a:tr>
              <a:tr h="58965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История России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Под ред.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Торкунова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А.В. (6-9)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Волобуев О.В и др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. (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6-9)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0668913"/>
                  </a:ext>
                </a:extLst>
              </a:tr>
              <a:tr h="52694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Обществознание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Боголюбов Л.Н. и др. (6-9)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Барабанов В.В., Бордовский Г.А., и др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. (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6-9)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4394459"/>
                  </a:ext>
                </a:extLst>
              </a:tr>
              <a:tr h="7829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География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«Полярная звезда» Алексеев А.И. и др. (5-9)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«Роза ветров» Дронов В.П. и др. (5-9)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9934101"/>
                  </a:ext>
                </a:extLst>
              </a:tr>
              <a:tr h="47241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Физика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«Сферы».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Белага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В.В. и др. (7-9)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Перышкин А.В., и др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. (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7-9)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3328965"/>
                  </a:ext>
                </a:extLst>
              </a:tr>
              <a:tr h="78295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Биология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«Линия жизни». Под ред. Пасечника В.В. (5-9)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Пономарева И.Н и др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. (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5-9)</a:t>
                      </a:r>
                    </a:p>
                    <a:p>
                      <a:pPr marL="0" algn="ctr" defTabSz="914400" rtl="0" eaLnBrk="1" latinLnBrk="0" hangingPunct="1"/>
                      <a:endParaRPr lang="ru-RU" sz="1600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5609261"/>
                  </a:ext>
                </a:extLst>
              </a:tr>
              <a:tr h="53440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Химия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Габриелян О.С. и др. (8-9)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Рудзитис Г.Е., Фельдман Ф.Г. (8-9)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44954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260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0F0D76BD-9399-488A-88E6-4CD50340266A}"/>
              </a:ext>
            </a:extLst>
          </p:cNvPr>
          <p:cNvGrpSpPr/>
          <p:nvPr/>
        </p:nvGrpSpPr>
        <p:grpSpPr>
          <a:xfrm>
            <a:off x="10895388" y="221562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F9D6306A-A01D-46CF-9BCD-98CB5AC64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BBAE135-E3B0-4880-9932-61EEE3167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FBE841F8-F0B7-4080-9590-F9A25167A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FCC3977A-2964-45FC-B3DB-16ABA945AE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9353CA79-A69B-434F-8F52-B97DDAF488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6130F6E7-7332-4B36-9A06-231302D935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12CFA201-C2FB-482D-97C6-D1364DA240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69B68036-B804-4010-AD98-FF190355A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CA1FCC1E-C2C8-475A-A743-5CCC79E4BC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23621DE0-E000-45E1-A4A9-4A6355E326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53AF3FE2-17F5-46C9-A1EA-29F4686BB8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8C835BA9-C645-47FC-816E-4A0EF5B811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00444D6F-8F25-4382-8737-B845A7F57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32E6D41D-D4AD-42EA-BB6B-E9CF77B752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5C1AB8C-2F6C-4BB2-BB50-08F1E74C760A}"/>
              </a:ext>
            </a:extLst>
          </p:cNvPr>
          <p:cNvSpPr txBox="1"/>
          <p:nvPr/>
        </p:nvSpPr>
        <p:spPr>
          <a:xfrm>
            <a:off x="117208" y="139688"/>
            <a:ext cx="97962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ВОПРОС № 2: «К каким учебникам выкладываются материалы?»</a:t>
            </a:r>
          </a:p>
        </p:txBody>
      </p:sp>
      <p:graphicFrame>
        <p:nvGraphicFramePr>
          <p:cNvPr id="2" name="Таблица 8">
            <a:extLst>
              <a:ext uri="{FF2B5EF4-FFF2-40B4-BE49-F238E27FC236}">
                <a16:creationId xmlns:a16="http://schemas.microsoft.com/office/drawing/2014/main" id="{B134578C-C727-4DDD-9727-5E3F237044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0905701"/>
              </p:ext>
            </p:extLst>
          </p:nvPr>
        </p:nvGraphicFramePr>
        <p:xfrm>
          <a:off x="189856" y="1584188"/>
          <a:ext cx="11619577" cy="34664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5963">
                  <a:extLst>
                    <a:ext uri="{9D8B030D-6E8A-4147-A177-3AD203B41FA5}">
                      <a16:colId xmlns:a16="http://schemas.microsoft.com/office/drawing/2014/main" val="88151353"/>
                    </a:ext>
                  </a:extLst>
                </a:gridCol>
                <a:gridCol w="1712422">
                  <a:extLst>
                    <a:ext uri="{9D8B030D-6E8A-4147-A177-3AD203B41FA5}">
                      <a16:colId xmlns:a16="http://schemas.microsoft.com/office/drawing/2014/main" val="1176534912"/>
                    </a:ext>
                  </a:extLst>
                </a:gridCol>
                <a:gridCol w="2909454">
                  <a:extLst>
                    <a:ext uri="{9D8B030D-6E8A-4147-A177-3AD203B41FA5}">
                      <a16:colId xmlns:a16="http://schemas.microsoft.com/office/drawing/2014/main" val="3420046133"/>
                    </a:ext>
                  </a:extLst>
                </a:gridCol>
                <a:gridCol w="3125586">
                  <a:extLst>
                    <a:ext uri="{9D8B030D-6E8A-4147-A177-3AD203B41FA5}">
                      <a16:colId xmlns:a16="http://schemas.microsoft.com/office/drawing/2014/main" val="519947309"/>
                    </a:ext>
                  </a:extLst>
                </a:gridCol>
                <a:gridCol w="2106152">
                  <a:extLst>
                    <a:ext uri="{9D8B030D-6E8A-4147-A177-3AD203B41FA5}">
                      <a16:colId xmlns:a16="http://schemas.microsoft.com/office/drawing/2014/main" val="773369165"/>
                    </a:ext>
                  </a:extLst>
                </a:gridCol>
              </a:tblGrid>
              <a:tr h="336051">
                <a:tc rowSpan="7">
                  <a:txBody>
                    <a:bodyPr/>
                    <a:lstStyle/>
                    <a:p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Средняя 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школа </a:t>
                      </a: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(10-11)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Предмет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Линия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Линия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Линия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3474985"/>
                  </a:ext>
                </a:extLst>
              </a:tr>
              <a:tr h="41563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Гусарова И.В. (10-11)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Рыбченкова Л.М., и др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. (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10-11)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0668913"/>
                  </a:ext>
                </a:extLst>
              </a:tr>
              <a:tr h="41413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Литература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Коровина В.Я. и др.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10-11)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4394459"/>
                  </a:ext>
                </a:extLst>
              </a:tr>
              <a:tr h="7662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Английский язык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«Английский в фокусе». Ваулина Ю.Е. и др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. (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10-11)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«Звёздный английский». Баранова К.М. и др.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10-11)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«Rainbow English»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Афанасьева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О.В.,и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др.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(10-11)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9934101"/>
                  </a:ext>
                </a:extLst>
              </a:tr>
              <a:tr h="45442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Алгебра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Ш.А. Алимов и др.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10-11)</a:t>
                      </a:r>
                      <a:endParaRPr lang="ru-RU" sz="1600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М.Я.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Пратусевич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и др. (10-11)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3328965"/>
                  </a:ext>
                </a:extLst>
              </a:tr>
              <a:tr h="51160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Геометрия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Атанасян Л.С. и др.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10-11)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4495474"/>
                  </a:ext>
                </a:extLst>
              </a:tr>
              <a:tr h="5116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Информатика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Босова Л.Л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. (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10-11)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02408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149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0F0D76BD-9399-488A-88E6-4CD50340266A}"/>
              </a:ext>
            </a:extLst>
          </p:cNvPr>
          <p:cNvGrpSpPr/>
          <p:nvPr/>
        </p:nvGrpSpPr>
        <p:grpSpPr>
          <a:xfrm>
            <a:off x="10895388" y="221562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F9D6306A-A01D-46CF-9BCD-98CB5AC64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BBAE135-E3B0-4880-9932-61EEE3167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FBE841F8-F0B7-4080-9590-F9A25167A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FCC3977A-2964-45FC-B3DB-16ABA945AE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9353CA79-A69B-434F-8F52-B97DDAF488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6130F6E7-7332-4B36-9A06-231302D935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12CFA201-C2FB-482D-97C6-D1364DA240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69B68036-B804-4010-AD98-FF190355A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CA1FCC1E-C2C8-475A-A743-5CCC79E4BC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23621DE0-E000-45E1-A4A9-4A6355E326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53AF3FE2-17F5-46C9-A1EA-29F4686BB8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8C835BA9-C645-47FC-816E-4A0EF5B811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00444D6F-8F25-4382-8737-B845A7F57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32E6D41D-D4AD-42EA-BB6B-E9CF77B752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C74B898-50CD-49E6-A505-5640DC7E4117}"/>
              </a:ext>
            </a:extLst>
          </p:cNvPr>
          <p:cNvSpPr txBox="1"/>
          <p:nvPr/>
        </p:nvSpPr>
        <p:spPr>
          <a:xfrm>
            <a:off x="98474" y="64040"/>
            <a:ext cx="40751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СТАРТОВАЯ СТРАНИЦА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DC0D4D-00DD-4982-AA54-17035B0C4EC0}"/>
              </a:ext>
            </a:extLst>
          </p:cNvPr>
          <p:cNvSpPr txBox="1"/>
          <p:nvPr/>
        </p:nvSpPr>
        <p:spPr>
          <a:xfrm>
            <a:off x="98474" y="648815"/>
            <a:ext cx="107969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 адресной строке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введите адрес: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https://cifra.school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/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Вы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на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стартовой странице ресурса!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53F84E6-E27D-4499-8EFE-5B152B752D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281" y="1201938"/>
            <a:ext cx="10963275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80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0F0D76BD-9399-488A-88E6-4CD50340266A}"/>
              </a:ext>
            </a:extLst>
          </p:cNvPr>
          <p:cNvGrpSpPr/>
          <p:nvPr/>
        </p:nvGrpSpPr>
        <p:grpSpPr>
          <a:xfrm>
            <a:off x="10895388" y="221562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F9D6306A-A01D-46CF-9BCD-98CB5AC64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BBAE135-E3B0-4880-9932-61EEE3167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FBE841F8-F0B7-4080-9590-F9A25167A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FCC3977A-2964-45FC-B3DB-16ABA945AE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9353CA79-A69B-434F-8F52-B97DDAF488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6130F6E7-7332-4B36-9A06-231302D935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12CFA201-C2FB-482D-97C6-D1364DA240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69B68036-B804-4010-AD98-FF190355A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CA1FCC1E-C2C8-475A-A743-5CCC79E4BC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23621DE0-E000-45E1-A4A9-4A6355E326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53AF3FE2-17F5-46C9-A1EA-29F4686BB8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8C835BA9-C645-47FC-816E-4A0EF5B811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00444D6F-8F25-4382-8737-B845A7F57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32E6D41D-D4AD-42EA-BB6B-E9CF77B752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5C1AB8C-2F6C-4BB2-BB50-08F1E74C760A}"/>
              </a:ext>
            </a:extLst>
          </p:cNvPr>
          <p:cNvSpPr txBox="1"/>
          <p:nvPr/>
        </p:nvSpPr>
        <p:spPr>
          <a:xfrm>
            <a:off x="117208" y="139688"/>
            <a:ext cx="97962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ВОПРОС № 2: «К каким учебникам выкладываются материалы?»</a:t>
            </a:r>
          </a:p>
        </p:txBody>
      </p:sp>
      <p:graphicFrame>
        <p:nvGraphicFramePr>
          <p:cNvPr id="2" name="Таблица 8">
            <a:extLst>
              <a:ext uri="{FF2B5EF4-FFF2-40B4-BE49-F238E27FC236}">
                <a16:creationId xmlns:a16="http://schemas.microsoft.com/office/drawing/2014/main" id="{B134578C-C727-4DDD-9727-5E3F237044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8491934"/>
              </p:ext>
            </p:extLst>
          </p:nvPr>
        </p:nvGraphicFramePr>
        <p:xfrm>
          <a:off x="70122" y="1292135"/>
          <a:ext cx="11857050" cy="40298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1354">
                  <a:extLst>
                    <a:ext uri="{9D8B030D-6E8A-4147-A177-3AD203B41FA5}">
                      <a16:colId xmlns:a16="http://schemas.microsoft.com/office/drawing/2014/main" val="88151353"/>
                    </a:ext>
                  </a:extLst>
                </a:gridCol>
                <a:gridCol w="1812175">
                  <a:extLst>
                    <a:ext uri="{9D8B030D-6E8A-4147-A177-3AD203B41FA5}">
                      <a16:colId xmlns:a16="http://schemas.microsoft.com/office/drawing/2014/main" val="117653491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420046133"/>
                    </a:ext>
                  </a:extLst>
                </a:gridCol>
                <a:gridCol w="2196190">
                  <a:extLst>
                    <a:ext uri="{9D8B030D-6E8A-4147-A177-3AD203B41FA5}">
                      <a16:colId xmlns:a16="http://schemas.microsoft.com/office/drawing/2014/main" val="431349684"/>
                    </a:ext>
                  </a:extLst>
                </a:gridCol>
                <a:gridCol w="1939213">
                  <a:extLst>
                    <a:ext uri="{9D8B030D-6E8A-4147-A177-3AD203B41FA5}">
                      <a16:colId xmlns:a16="http://schemas.microsoft.com/office/drawing/2014/main" val="231711726"/>
                    </a:ext>
                  </a:extLst>
                </a:gridCol>
                <a:gridCol w="2272118">
                  <a:extLst>
                    <a:ext uri="{9D8B030D-6E8A-4147-A177-3AD203B41FA5}">
                      <a16:colId xmlns:a16="http://schemas.microsoft.com/office/drawing/2014/main" val="3166731161"/>
                    </a:ext>
                  </a:extLst>
                </a:gridCol>
              </a:tblGrid>
              <a:tr h="392979">
                <a:tc rowSpan="7">
                  <a:txBody>
                    <a:bodyPr/>
                    <a:lstStyle/>
                    <a:p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Средняя </a:t>
                      </a:r>
                    </a:p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школа </a:t>
                      </a: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(10-11)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Предмет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Линия 1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Линия 2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3474985"/>
                  </a:ext>
                </a:extLst>
              </a:tr>
              <a:tr h="58965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История России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Под ред.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Торкунова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А.В. (10-11)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Волобуев О.В и др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. (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10-11)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0668913"/>
                  </a:ext>
                </a:extLst>
              </a:tr>
              <a:tr h="52694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Обществознание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Боголюбов Л.Н. и др. (10-11)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Барабанов В.В., Бордовский Г.А., и др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. (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10-11)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4394459"/>
                  </a:ext>
                </a:extLst>
              </a:tr>
              <a:tr h="4628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География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Максаковский В. П. (10-11)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«Роза ветров» Дронов В.П. и др. (10-11)</a:t>
                      </a:r>
                    </a:p>
                    <a:p>
                      <a:pPr marL="0" algn="ctr" defTabSz="914400" rtl="0" eaLnBrk="1" latinLnBrk="0" hangingPunct="1"/>
                      <a:endParaRPr lang="ru-RU" sz="1600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9934101"/>
                  </a:ext>
                </a:extLst>
              </a:tr>
              <a:tr h="29263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Физика</a:t>
                      </a: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Мякишев Г.Я.,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Буховцев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Б.Б., Сотский Н.Н.,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Чаругин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В.М./ Под ред. Парфентьевой Н.А.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(10-11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3328965"/>
                  </a:ext>
                </a:extLst>
              </a:tr>
              <a:tr h="78295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Биология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«Линия жизни». Под ред. Пасечника В.В. (10-11)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Пономарева И.Н и др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. (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10-11)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5609261"/>
                  </a:ext>
                </a:extLst>
              </a:tr>
              <a:tr h="53440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Химия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Габриелян О.С. и др. (10-11)</a:t>
                      </a:r>
                    </a:p>
                    <a:p>
                      <a:pPr marL="0" algn="ctr" defTabSz="914400" rtl="0" eaLnBrk="1" latinLnBrk="0" hangingPunct="1"/>
                      <a:endParaRPr lang="ru-RU" sz="1600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Рудзитис Г.Е., Фельдман Ф.Г. (10-11)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Пузаков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С.А., и др. (10-11)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Ерёмин В.В., и др. под ред. Лунина В.В. (10-11)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44954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051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0F0D76BD-9399-488A-88E6-4CD50340266A}"/>
              </a:ext>
            </a:extLst>
          </p:cNvPr>
          <p:cNvGrpSpPr/>
          <p:nvPr/>
        </p:nvGrpSpPr>
        <p:grpSpPr>
          <a:xfrm>
            <a:off x="10895388" y="221562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F9D6306A-A01D-46CF-9BCD-98CB5AC64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BBAE135-E3B0-4880-9932-61EEE3167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FBE841F8-F0B7-4080-9590-F9A25167A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FCC3977A-2964-45FC-B3DB-16ABA945AE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9353CA79-A69B-434F-8F52-B97DDAF488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6130F6E7-7332-4B36-9A06-231302D935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12CFA201-C2FB-482D-97C6-D1364DA240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69B68036-B804-4010-AD98-FF190355A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CA1FCC1E-C2C8-475A-A743-5CCC79E4BC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23621DE0-E000-45E1-A4A9-4A6355E326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53AF3FE2-17F5-46C9-A1EA-29F4686BB8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8C835BA9-C645-47FC-816E-4A0EF5B811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00444D6F-8F25-4382-8737-B845A7F57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32E6D41D-D4AD-42EA-BB6B-E9CF77B752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5DD3FCC3-8C77-43BC-8696-E621411C0050}"/>
              </a:ext>
            </a:extLst>
          </p:cNvPr>
          <p:cNvSpPr txBox="1"/>
          <p:nvPr/>
        </p:nvSpPr>
        <p:spPr>
          <a:xfrm>
            <a:off x="117208" y="139688"/>
            <a:ext cx="94836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ВОПРОС № 3: «Как часто выкладываются материалы на сайт?»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EBB01C-451D-4435-952A-1B354EF7B747}"/>
              </a:ext>
            </a:extLst>
          </p:cNvPr>
          <p:cNvSpPr txBox="1"/>
          <p:nvPr/>
        </p:nvSpPr>
        <p:spPr>
          <a:xfrm>
            <a:off x="117207" y="728322"/>
            <a:ext cx="71762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Пополнение материалов ресурса производится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ЕЖЕНЕДЕЛЬНО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Количество уроков варьируется в зависимости от предмета.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9A12108-E6B3-4A52-A92A-2B2D19108CF9}"/>
              </a:ext>
            </a:extLst>
          </p:cNvPr>
          <p:cNvSpPr txBox="1"/>
          <p:nvPr/>
        </p:nvSpPr>
        <p:spPr>
          <a:xfrm>
            <a:off x="117208" y="1599665"/>
            <a:ext cx="79415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ВОПРОС № 4: «Удаляются ли предыдущие уроки?»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3F3E15E-33C0-4EED-8774-E014DB679946}"/>
              </a:ext>
            </a:extLst>
          </p:cNvPr>
          <p:cNvSpPr txBox="1"/>
          <p:nvPr/>
        </p:nvSpPr>
        <p:spPr>
          <a:xfrm>
            <a:off x="117208" y="2122885"/>
            <a:ext cx="58274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Все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выложенные материалы остаются на ресурсе.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FEE1FEF-C854-4767-90DA-A901089C10A6}"/>
              </a:ext>
            </a:extLst>
          </p:cNvPr>
          <p:cNvSpPr txBox="1"/>
          <p:nvPr/>
        </p:nvSpPr>
        <p:spPr>
          <a:xfrm>
            <a:off x="117208" y="2565941"/>
            <a:ext cx="58897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ВОПРОС № 5: «Будут ли видеоуроки?»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8473921-9E8B-42A6-A8CB-B168896135D1}"/>
              </a:ext>
            </a:extLst>
          </p:cNvPr>
          <p:cNvSpPr txBox="1"/>
          <p:nvPr/>
        </p:nvSpPr>
        <p:spPr>
          <a:xfrm>
            <a:off x="117208" y="3089161"/>
            <a:ext cx="115267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Методисты и авторы учебников ГК «Просвещение», Корпорация «Российский учебник» и Издательство «Бином. Лаборатория знаний» ежедневно проводят онлайн уроки по темам школьного курса и подготовке к ОГЭ и ВПР. В скором времени записи уже прошедших уроков и анонс предстоящих уроков будут размещены на ресурсе.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038ACB5-4ED5-4E1C-AD13-DAD70ABE9CD3}"/>
              </a:ext>
            </a:extLst>
          </p:cNvPr>
          <p:cNvSpPr txBox="1"/>
          <p:nvPr/>
        </p:nvSpPr>
        <p:spPr>
          <a:xfrm>
            <a:off x="125737" y="4640212"/>
            <a:ext cx="88264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ВОПРОС № 6: «По каким темам выкладываются уроки?»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0E54FA6-AB11-4126-AAC8-C805AF42299D}"/>
              </a:ext>
            </a:extLst>
          </p:cNvPr>
          <p:cNvSpPr txBox="1"/>
          <p:nvPr/>
        </p:nvSpPr>
        <p:spPr>
          <a:xfrm>
            <a:off x="117207" y="5090237"/>
            <a:ext cx="115267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 настоящий момент уроки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выкладываются по темам 4 четверти в соответствии с учебным планом.</a:t>
            </a:r>
          </a:p>
        </p:txBody>
      </p:sp>
    </p:spTree>
    <p:extLst>
      <p:ext uri="{BB962C8B-B14F-4D97-AF65-F5344CB8AC3E}">
        <p14:creationId xmlns:p14="http://schemas.microsoft.com/office/powerpoint/2010/main" val="16425469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0F0D76BD-9399-488A-88E6-4CD50340266A}"/>
              </a:ext>
            </a:extLst>
          </p:cNvPr>
          <p:cNvGrpSpPr/>
          <p:nvPr/>
        </p:nvGrpSpPr>
        <p:grpSpPr>
          <a:xfrm>
            <a:off x="10895388" y="221562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F9D6306A-A01D-46CF-9BCD-98CB5AC64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BBAE135-E3B0-4880-9932-61EEE3167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FBE841F8-F0B7-4080-9590-F9A25167A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FCC3977A-2964-45FC-B3DB-16ABA945AE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9353CA79-A69B-434F-8F52-B97DDAF488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6130F6E7-7332-4B36-9A06-231302D935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12CFA201-C2FB-482D-97C6-D1364DA240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69B68036-B804-4010-AD98-FF190355A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CA1FCC1E-C2C8-475A-A743-5CCC79E4BC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23621DE0-E000-45E1-A4A9-4A6355E326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53AF3FE2-17F5-46C9-A1EA-29F4686BB8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8C835BA9-C645-47FC-816E-4A0EF5B811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00444D6F-8F25-4382-8737-B845A7F57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32E6D41D-D4AD-42EA-BB6B-E9CF77B752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4F289CF4-27FE-4A9A-8AD9-F1EA590149D0}"/>
              </a:ext>
            </a:extLst>
          </p:cNvPr>
          <p:cNvSpPr txBox="1"/>
          <p:nvPr/>
        </p:nvSpPr>
        <p:spPr>
          <a:xfrm>
            <a:off x="3845223" y="171922"/>
            <a:ext cx="32688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ПОЛЕЗНЫЕ ССЫЛКИ: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14DF3D97-805B-4E96-B8B4-CEA05DC9A137}"/>
              </a:ext>
            </a:extLst>
          </p:cNvPr>
          <p:cNvSpPr/>
          <p:nvPr/>
        </p:nvSpPr>
        <p:spPr>
          <a:xfrm>
            <a:off x="9098474" y="5041175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24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8568761-2550-4154-BE26-E20D5339C474}"/>
              </a:ext>
            </a:extLst>
          </p:cNvPr>
          <p:cNvSpPr txBox="1"/>
          <p:nvPr/>
        </p:nvSpPr>
        <p:spPr>
          <a:xfrm>
            <a:off x="531020" y="502447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60F80FB-6A52-4D0D-A7ED-F1C2363C9C6D}"/>
              </a:ext>
            </a:extLst>
          </p:cNvPr>
          <p:cNvSpPr txBox="1"/>
          <p:nvPr/>
        </p:nvSpPr>
        <p:spPr>
          <a:xfrm>
            <a:off x="539532" y="5596964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9217048"/>
              </p:ext>
            </p:extLst>
          </p:nvPr>
        </p:nvGraphicFramePr>
        <p:xfrm>
          <a:off x="260835" y="798003"/>
          <a:ext cx="11383080" cy="5514609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6455849">
                  <a:extLst>
                    <a:ext uri="{9D8B030D-6E8A-4147-A177-3AD203B41FA5}">
                      <a16:colId xmlns:a16="http://schemas.microsoft.com/office/drawing/2014/main" val="1588078400"/>
                    </a:ext>
                  </a:extLst>
                </a:gridCol>
                <a:gridCol w="4927231">
                  <a:extLst>
                    <a:ext uri="{9D8B030D-6E8A-4147-A177-3AD203B41FA5}">
                      <a16:colId xmlns:a16="http://schemas.microsoft.com/office/drawing/2014/main" val="1470089477"/>
                    </a:ext>
                  </a:extLst>
                </a:gridCol>
              </a:tblGrid>
              <a:tr h="4738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Официальный сайт ГК «Просвещение»</a:t>
                      </a:r>
                    </a:p>
                    <a:p>
                      <a:endParaRPr lang="ru-RU" sz="1600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Times New Roman" panose="02020603050405020304" pitchFamily="18" charset="0"/>
                          <a:hlinkClick r:id="rId3">
                            <a:extLst>
                              <a:ext uri="{A12FA001-AC4F-418D-AE19-62706E023703}">
                                <ahyp:hlinkClr xmlns="" xmlns:ahyp="http://schemas.microsoft.com/office/drawing/2018/hyperlinkcolor" xmlns:lc="http://schemas.openxmlformats.org/drawingml/2006/lockedCanvas" val="tx"/>
                              </a:ext>
                            </a:extLst>
                          </a:hlinkClick>
                        </a:rPr>
                        <a:t>https://prosv.ru/</a:t>
                      </a:r>
                      <a:r>
                        <a:rPr lang="ru-RU" sz="1600" b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5215888"/>
                  </a:ext>
                </a:extLst>
              </a:tr>
              <a:tr h="4599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Times New Roman" panose="02020603050405020304" pitchFamily="18" charset="0"/>
                        </a:rPr>
                        <a:t>Расписание онлайн уроков ГК «Просвещение»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u="sng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Times New Roman" panose="02020603050405020304" pitchFamily="18" charset="0"/>
                        </a:rPr>
                        <a:t>https://prosv.ru/webinars</a:t>
                      </a:r>
                      <a:endParaRPr lang="ru-RU" sz="1600" u="sng" dirty="0" smtClean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endParaRPr lang="ru-RU" sz="16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9915128"/>
                  </a:ext>
                </a:extLst>
              </a:tr>
              <a:tr h="4960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Times New Roman" panose="02020603050405020304" pitchFamily="18" charset="0"/>
                        </a:rPr>
                        <a:t>Медиатека</a:t>
                      </a:r>
                      <a:r>
                        <a:rPr lang="ru-RU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Times New Roman" panose="02020603050405020304" pitchFamily="18" charset="0"/>
                        </a:rPr>
                        <a:t> «Просвещение»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Times New Roman" panose="02020603050405020304" pitchFamily="18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xmlns="" xmlns:lc="http://schemas.openxmlformats.org/drawingml/2006/lockedCanvas" val="tx"/>
                              </a:ext>
                            </a:extLst>
                          </a:hlinkClick>
                        </a:rPr>
                        <a:t>https://media.prosv.ru/</a:t>
                      </a:r>
                      <a:endParaRPr lang="ru-RU" sz="1600" dirty="0" smtClean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endParaRPr lang="ru-RU" sz="16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3056600"/>
                  </a:ext>
                </a:extLst>
              </a:tr>
              <a:tr h="5565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Times New Roman" panose="02020603050405020304" pitchFamily="18" charset="0"/>
                        </a:rPr>
                        <a:t>Интернет-магазин «Просвещение»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Times New Roman" panose="02020603050405020304" pitchFamily="18" charset="0"/>
                          <a:hlinkClick r:id="rId5">
                            <a:extLst>
                              <a:ext uri="{A12FA001-AC4F-418D-AE19-62706E023703}">
                                <ahyp:hlinkClr xmlns="" xmlns:ahyp="http://schemas.microsoft.com/office/drawing/2018/hyperlinkcolor" xmlns:lc="http://schemas.openxmlformats.org/drawingml/2006/lockedCanvas" val="tx"/>
                              </a:ext>
                            </a:extLst>
                          </a:hlinkClick>
                        </a:rPr>
                        <a:t>https://shop.prosv.ru/</a:t>
                      </a:r>
                      <a:endParaRPr lang="ru-RU" sz="1600" dirty="0" smtClean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endParaRPr lang="ru-RU" sz="16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1344741"/>
                  </a:ext>
                </a:extLst>
              </a:tr>
              <a:tr h="5565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Times New Roman" panose="02020603050405020304" pitchFamily="18" charset="0"/>
                        </a:rPr>
                        <a:t>Официальный сайт Корпорации «Российский учебник»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Times New Roman" panose="02020603050405020304" pitchFamily="18" charset="0"/>
                          <a:hlinkClick r:id="rId6">
                            <a:extLst>
                              <a:ext uri="{A12FA001-AC4F-418D-AE19-62706E023703}">
                                <ahyp:hlinkClr xmlns="" xmlns:ahyp="http://schemas.microsoft.com/office/drawing/2018/hyperlinkcolor" xmlns:lc="http://schemas.openxmlformats.org/drawingml/2006/lockedCanvas" val="tx"/>
                              </a:ext>
                            </a:extLst>
                          </a:hlinkClick>
                        </a:rPr>
                        <a:t>https://rosuchebnik.ru/</a:t>
                      </a:r>
                      <a:endParaRPr lang="ru-RU" sz="1600" dirty="0" smtClean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endParaRPr lang="ru-RU" sz="16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9723684"/>
                  </a:ext>
                </a:extLst>
              </a:tr>
              <a:tr h="5565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Times New Roman" panose="02020603050405020304" pitchFamily="18" charset="0"/>
                        </a:rPr>
                        <a:t>Расписание онлайн уроков Корпорации «Российский учебник»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Times New Roman" panose="02020603050405020304" pitchFamily="18" charset="0"/>
                          <a:hlinkClick r:id="rId7">
                            <a:extLst>
                              <a:ext uri="{A12FA001-AC4F-418D-AE19-62706E023703}">
                                <ahyp:hlinkClr xmlns="" xmlns:ahyp="http://schemas.microsoft.com/office/drawing/2018/hyperlinkcolor" xmlns:lc="http://schemas.openxmlformats.org/drawingml/2006/lockedCanvas" val="tx"/>
                              </a:ext>
                            </a:extLst>
                          </a:hlinkClick>
                        </a:rPr>
                        <a:t>https://rosuchebnik.ru/online-lessons/</a:t>
                      </a:r>
                      <a:endParaRPr lang="ru-RU" sz="1600" dirty="0" smtClean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endParaRPr lang="ru-RU" sz="16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0689681"/>
                  </a:ext>
                </a:extLst>
              </a:tr>
              <a:tr h="5565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Образовательная платформа </a:t>
                      </a:r>
                      <a:r>
                        <a:rPr lang="en-US" sz="1600" kern="12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Lecta</a:t>
                      </a:r>
                      <a:endParaRPr lang="ru-RU" sz="1600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Times New Roman" panose="02020603050405020304" pitchFamily="18" charset="0"/>
                          <a:hlinkClick r:id="rId8">
                            <a:extLst>
                              <a:ext uri="{A12FA001-AC4F-418D-AE19-62706E023703}">
                                <ahyp:hlinkClr xmlns="" xmlns:ahyp="http://schemas.microsoft.com/office/drawing/2018/hyperlinkcolor" xmlns:lc="http://schemas.openxmlformats.org/drawingml/2006/lockedCanvas" val="tx"/>
                              </a:ext>
                            </a:extLst>
                          </a:hlinkClick>
                        </a:rPr>
                        <a:t>https://lecta.rosuchebnik.ru/</a:t>
                      </a:r>
                      <a:endParaRPr lang="ru-RU" sz="1600" dirty="0" smtClean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endParaRPr lang="ru-RU" sz="16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3465042"/>
                  </a:ext>
                </a:extLst>
              </a:tr>
              <a:tr h="5565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Официальный сайт Издательства «Бином. Лаборатория знаний»</a:t>
                      </a:r>
                    </a:p>
                    <a:p>
                      <a:endParaRPr lang="ru-RU" sz="1600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Times New Roman" panose="02020603050405020304" pitchFamily="18" charset="0"/>
                          <a:hlinkClick r:id="rId9">
                            <a:extLst>
                              <a:ext uri="{A12FA001-AC4F-418D-AE19-62706E023703}">
                                <ahyp:hlinkClr xmlns="" xmlns:ahyp="http://schemas.microsoft.com/office/drawing/2018/hyperlinkcolor" xmlns:lc="http://schemas.openxmlformats.org/drawingml/2006/lockedCanvas" val="tx"/>
                              </a:ext>
                            </a:extLst>
                          </a:hlinkClick>
                        </a:rPr>
                        <a:t>http://lbz.ru/</a:t>
                      </a:r>
                      <a:r>
                        <a:rPr lang="ru-RU" sz="160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6736676"/>
                  </a:ext>
                </a:extLst>
              </a:tr>
              <a:tr h="8816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Расписание онлайн уроков Издательства «Бином. Лаборатория знаний»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Times New Roman" panose="02020603050405020304" pitchFamily="18" charset="0"/>
                          <a:hlinkClick r:id="rId10">
                            <a:extLst>
                              <a:ext uri="{A12FA001-AC4F-418D-AE19-62706E023703}">
                                <ahyp:hlinkClr xmlns="" xmlns:ahyp="http://schemas.microsoft.com/office/drawing/2018/hyperlinkcolor" xmlns:lc="http://schemas.openxmlformats.org/drawingml/2006/lockedCanvas" val="tx"/>
                              </a:ext>
                            </a:extLst>
                          </a:hlinkClick>
                        </a:rPr>
                        <a:t>http://lbz.ru/video/raspisanie.php</a:t>
                      </a:r>
                      <a:endParaRPr lang="ru-RU" sz="1600" kern="1200" dirty="0" smtClean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600" kern="1200" dirty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60280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36674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A282399-0395-4B31-8642-6425832E6A86}"/>
              </a:ext>
            </a:extLst>
          </p:cNvPr>
          <p:cNvSpPr txBox="1"/>
          <p:nvPr/>
        </p:nvSpPr>
        <p:spPr>
          <a:xfrm>
            <a:off x="2670471" y="1979275"/>
            <a:ext cx="75408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СПАСИБО ЗА ВНИМАНИЕ!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F1E112B-86B3-4BFA-8AFF-8809E68887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0321" y="2902605"/>
            <a:ext cx="9424884" cy="18720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DF1FA58-A8CD-41CB-9620-0D119E7516C4}"/>
              </a:ext>
            </a:extLst>
          </p:cNvPr>
          <p:cNvSpPr txBox="1"/>
          <p:nvPr/>
        </p:nvSpPr>
        <p:spPr>
          <a:xfrm>
            <a:off x="7765366" y="5666173"/>
            <a:ext cx="41983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Ведущий методист </a:t>
            </a:r>
          </a:p>
          <a:p>
            <a:pPr algn="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АО «Издательство «Просвещение» </a:t>
            </a:r>
          </a:p>
          <a:p>
            <a:pPr algn="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Литвинов Олег Андреевич</a:t>
            </a:r>
          </a:p>
        </p:txBody>
      </p:sp>
    </p:spTree>
    <p:extLst>
      <p:ext uri="{BB962C8B-B14F-4D97-AF65-F5344CB8AC3E}">
        <p14:creationId xmlns:p14="http://schemas.microsoft.com/office/powerpoint/2010/main" val="3604497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0F0D76BD-9399-488A-88E6-4CD50340266A}"/>
              </a:ext>
            </a:extLst>
          </p:cNvPr>
          <p:cNvGrpSpPr/>
          <p:nvPr/>
        </p:nvGrpSpPr>
        <p:grpSpPr>
          <a:xfrm>
            <a:off x="10895388" y="221562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F9D6306A-A01D-46CF-9BCD-98CB5AC64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BBAE135-E3B0-4880-9932-61EEE3167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FBE841F8-F0B7-4080-9590-F9A25167A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FCC3977A-2964-45FC-B3DB-16ABA945AE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9353CA79-A69B-434F-8F52-B97DDAF488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6130F6E7-7332-4B36-9A06-231302D935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12CFA201-C2FB-482D-97C6-D1364DA240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69B68036-B804-4010-AD98-FF190355A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CA1FCC1E-C2C8-475A-A743-5CCC79E4BC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23621DE0-E000-45E1-A4A9-4A6355E326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53AF3FE2-17F5-46C9-A1EA-29F4686BB8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8C835BA9-C645-47FC-816E-4A0EF5B811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00444D6F-8F25-4382-8737-B845A7F57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32E6D41D-D4AD-42EA-BB6B-E9CF77B752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5C1AB8C-2F6C-4BB2-BB50-08F1E74C760A}"/>
              </a:ext>
            </a:extLst>
          </p:cNvPr>
          <p:cNvSpPr txBox="1"/>
          <p:nvPr/>
        </p:nvSpPr>
        <p:spPr>
          <a:xfrm>
            <a:off x="117208" y="0"/>
            <a:ext cx="44149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РЕГИСТРАЦИЯ НА САЙТЕ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C32152D-E5E9-4FF3-8537-CF3FDFDCDD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584" y="766914"/>
            <a:ext cx="6615665" cy="2494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25ADB0C-9B8D-4892-AF97-31A10C2ED821}"/>
              </a:ext>
            </a:extLst>
          </p:cNvPr>
          <p:cNvSpPr txBox="1"/>
          <p:nvPr/>
        </p:nvSpPr>
        <p:spPr>
          <a:xfrm>
            <a:off x="3653977" y="3365445"/>
            <a:ext cx="4995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Регистрация на ресурсе не требуется!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2F6076-E60D-4306-8971-877B45AC445F}"/>
              </a:ext>
            </a:extLst>
          </p:cNvPr>
          <p:cNvSpPr txBox="1"/>
          <p:nvPr/>
        </p:nvSpPr>
        <p:spPr>
          <a:xfrm>
            <a:off x="523387" y="3926059"/>
            <a:ext cx="112564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Чтобы подписаться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на рассылку с новостями ресурса (добавление уроков, видеоуроки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и т.д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.) пролистайте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страницу ресурса вниз,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введите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свой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e-mail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в строку и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нажмите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кнопку «Подписаться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»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7BDB365-D5EE-4180-946D-3F60CFB5CF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607" y="4732894"/>
            <a:ext cx="10310785" cy="1085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9050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0F0D76BD-9399-488A-88E6-4CD50340266A}"/>
              </a:ext>
            </a:extLst>
          </p:cNvPr>
          <p:cNvGrpSpPr/>
          <p:nvPr/>
        </p:nvGrpSpPr>
        <p:grpSpPr>
          <a:xfrm>
            <a:off x="10895388" y="221562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F9D6306A-A01D-46CF-9BCD-98CB5AC64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BBAE135-E3B0-4880-9932-61EEE3167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FBE841F8-F0B7-4080-9590-F9A25167A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FCC3977A-2964-45FC-B3DB-16ABA945AE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9353CA79-A69B-434F-8F52-B97DDAF488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6130F6E7-7332-4B36-9A06-231302D935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12CFA201-C2FB-482D-97C6-D1364DA240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69B68036-B804-4010-AD98-FF190355A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CA1FCC1E-C2C8-475A-A743-5CCC79E4BC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23621DE0-E000-45E1-A4A9-4A6355E326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53AF3FE2-17F5-46C9-A1EA-29F4686BB8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8C835BA9-C645-47FC-816E-4A0EF5B811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00444D6F-8F25-4382-8737-B845A7F57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32E6D41D-D4AD-42EA-BB6B-E9CF77B752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A096786-295C-415F-9CE3-1AFF32F65638}"/>
              </a:ext>
            </a:extLst>
          </p:cNvPr>
          <p:cNvSpPr txBox="1"/>
          <p:nvPr/>
        </p:nvSpPr>
        <p:spPr>
          <a:xfrm>
            <a:off x="98474" y="64040"/>
            <a:ext cx="44165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НАВИГАЦИЯ ПО РЕСУРСУ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8D4B693-F666-4039-BBE6-3EA9730837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219" y="842867"/>
            <a:ext cx="3345912" cy="9806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2E5A3D5-C044-4A80-B990-E10941B4C6DE}"/>
              </a:ext>
            </a:extLst>
          </p:cNvPr>
          <p:cNvSpPr txBox="1"/>
          <p:nvPr/>
        </p:nvSpPr>
        <p:spPr>
          <a:xfrm>
            <a:off x="4473526" y="1028870"/>
            <a:ext cx="45525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Нажмите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на кнопку «Выбрать предмет»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4952D4B-34FE-410B-93D0-4D8D1BCF61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5660" y="2218150"/>
            <a:ext cx="9782629" cy="395858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7524D8E-4368-4DA1-B1A1-E8C9CF329792}"/>
              </a:ext>
            </a:extLst>
          </p:cNvPr>
          <p:cNvSpPr txBox="1"/>
          <p:nvPr/>
        </p:nvSpPr>
        <p:spPr>
          <a:xfrm>
            <a:off x="4473526" y="1423455"/>
            <a:ext cx="49561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Система переводит на перечень предметов</a:t>
            </a:r>
          </a:p>
        </p:txBody>
      </p:sp>
    </p:spTree>
    <p:extLst>
      <p:ext uri="{BB962C8B-B14F-4D97-AF65-F5344CB8AC3E}">
        <p14:creationId xmlns:p14="http://schemas.microsoft.com/office/powerpoint/2010/main" val="87720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0F0D76BD-9399-488A-88E6-4CD50340266A}"/>
              </a:ext>
            </a:extLst>
          </p:cNvPr>
          <p:cNvGrpSpPr/>
          <p:nvPr/>
        </p:nvGrpSpPr>
        <p:grpSpPr>
          <a:xfrm>
            <a:off x="10895388" y="221562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F9D6306A-A01D-46CF-9BCD-98CB5AC64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BBAE135-E3B0-4880-9932-61EEE3167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FBE841F8-F0B7-4080-9590-F9A25167A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FCC3977A-2964-45FC-B3DB-16ABA945AE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9353CA79-A69B-434F-8F52-B97DDAF488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6130F6E7-7332-4B36-9A06-231302D935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12CFA201-C2FB-482D-97C6-D1364DA240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69B68036-B804-4010-AD98-FF190355A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CA1FCC1E-C2C8-475A-A743-5CCC79E4BC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23621DE0-E000-45E1-A4A9-4A6355E326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53AF3FE2-17F5-46C9-A1EA-29F4686BB8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8C835BA9-C645-47FC-816E-4A0EF5B811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00444D6F-8F25-4382-8737-B845A7F57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32E6D41D-D4AD-42EA-BB6B-E9CF77B752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A096786-295C-415F-9CE3-1AFF32F65638}"/>
              </a:ext>
            </a:extLst>
          </p:cNvPr>
          <p:cNvSpPr txBox="1"/>
          <p:nvPr/>
        </p:nvSpPr>
        <p:spPr>
          <a:xfrm>
            <a:off x="98474" y="64040"/>
            <a:ext cx="44165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НАВИГАЦИЯ ПО РЕСУРСУ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E5A3D5-C044-4A80-B990-E10941B4C6DE}"/>
              </a:ext>
            </a:extLst>
          </p:cNvPr>
          <p:cNvSpPr txBox="1"/>
          <p:nvPr/>
        </p:nvSpPr>
        <p:spPr>
          <a:xfrm>
            <a:off x="1052915" y="709170"/>
            <a:ext cx="75782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Ч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тобы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выбрать предмет,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нажмите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на иконку с названием предмета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0145F984-2671-48DF-92E8-BA0AE863D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7565" y="1169636"/>
            <a:ext cx="3419053" cy="17948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4FBCB05-14F1-42A1-8533-50DD8F6E9E99}"/>
              </a:ext>
            </a:extLst>
          </p:cNvPr>
          <p:cNvSpPr txBox="1"/>
          <p:nvPr/>
        </p:nvSpPr>
        <p:spPr>
          <a:xfrm>
            <a:off x="994406" y="2957467"/>
            <a:ext cx="78707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Система переносит на страницу предмета и предлагает выбрать класс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A9EC624-72F8-4731-B4B3-5DEB0AA3F9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827" y="3410551"/>
            <a:ext cx="11293541" cy="181035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49D28C54-7AA1-4AFD-8BBC-1E95BC87438C}"/>
              </a:ext>
            </a:extLst>
          </p:cNvPr>
          <p:cNvSpPr txBox="1"/>
          <p:nvPr/>
        </p:nvSpPr>
        <p:spPr>
          <a:xfrm>
            <a:off x="560827" y="5416062"/>
            <a:ext cx="112935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Если вы ошиблись с выбором предмета, можно нажать на синюю стрелочку «Назад к выбору предмета» в левом верхнем углу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страницы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70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0F0D76BD-9399-488A-88E6-4CD50340266A}"/>
              </a:ext>
            </a:extLst>
          </p:cNvPr>
          <p:cNvGrpSpPr/>
          <p:nvPr/>
        </p:nvGrpSpPr>
        <p:grpSpPr>
          <a:xfrm>
            <a:off x="10895388" y="221562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F9D6306A-A01D-46CF-9BCD-98CB5AC64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BBAE135-E3B0-4880-9932-61EEE3167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FBE841F8-F0B7-4080-9590-F9A25167A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FCC3977A-2964-45FC-B3DB-16ABA945AE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9353CA79-A69B-434F-8F52-B97DDAF488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6130F6E7-7332-4B36-9A06-231302D935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12CFA201-C2FB-482D-97C6-D1364DA240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69B68036-B804-4010-AD98-FF190355A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CA1FCC1E-C2C8-475A-A743-5CCC79E4BC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23621DE0-E000-45E1-A4A9-4A6355E326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53AF3FE2-17F5-46C9-A1EA-29F4686BB8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8C835BA9-C645-47FC-816E-4A0EF5B811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00444D6F-8F25-4382-8737-B845A7F57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32E6D41D-D4AD-42EA-BB6B-E9CF77B752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A096786-295C-415F-9CE3-1AFF32F65638}"/>
              </a:ext>
            </a:extLst>
          </p:cNvPr>
          <p:cNvSpPr txBox="1"/>
          <p:nvPr/>
        </p:nvSpPr>
        <p:spPr>
          <a:xfrm>
            <a:off x="98474" y="64040"/>
            <a:ext cx="44165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НАВИГАЦИЯ ПО РЕСУРСУ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E5A3D5-C044-4A80-B990-E10941B4C6DE}"/>
              </a:ext>
            </a:extLst>
          </p:cNvPr>
          <p:cNvSpPr txBox="1"/>
          <p:nvPr/>
        </p:nvSpPr>
        <p:spPr>
          <a:xfrm>
            <a:off x="2013447" y="739016"/>
            <a:ext cx="1905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Выберите класс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6F2A20B-1C33-407F-88F7-CDD2B08AF7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4445" y="1214682"/>
            <a:ext cx="2166049" cy="64673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2EEFA5FD-6E5D-4485-B563-8982093655F4}"/>
              </a:ext>
            </a:extLst>
          </p:cNvPr>
          <p:cNvSpPr txBox="1"/>
          <p:nvPr/>
        </p:nvSpPr>
        <p:spPr>
          <a:xfrm>
            <a:off x="2013447" y="2027174"/>
            <a:ext cx="5243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Ознакомьтесь с темами размещённых уроков 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0B4D426F-27D2-40C5-A457-EDF3F0AB4D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4445" y="2532971"/>
            <a:ext cx="8165106" cy="332265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BF48745-8F36-458A-9C06-F1E8830788A4}"/>
              </a:ext>
            </a:extLst>
          </p:cNvPr>
          <p:cNvSpPr txBox="1"/>
          <p:nvPr/>
        </p:nvSpPr>
        <p:spPr>
          <a:xfrm>
            <a:off x="3161640" y="5876813"/>
            <a:ext cx="586872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Обратите внимание!</a:t>
            </a:r>
          </a:p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Материалы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уроков пополняются КАЖДУЮ неделю! </a:t>
            </a:r>
          </a:p>
        </p:txBody>
      </p:sp>
    </p:spTree>
    <p:extLst>
      <p:ext uri="{BB962C8B-B14F-4D97-AF65-F5344CB8AC3E}">
        <p14:creationId xmlns:p14="http://schemas.microsoft.com/office/powerpoint/2010/main" val="377512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0F0D76BD-9399-488A-88E6-4CD50340266A}"/>
              </a:ext>
            </a:extLst>
          </p:cNvPr>
          <p:cNvGrpSpPr/>
          <p:nvPr/>
        </p:nvGrpSpPr>
        <p:grpSpPr>
          <a:xfrm>
            <a:off x="10895388" y="221562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F9D6306A-A01D-46CF-9BCD-98CB5AC64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BBAE135-E3B0-4880-9932-61EEE3167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FBE841F8-F0B7-4080-9590-F9A25167A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FCC3977A-2964-45FC-B3DB-16ABA945AE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9353CA79-A69B-434F-8F52-B97DDAF488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6130F6E7-7332-4B36-9A06-231302D935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12CFA201-C2FB-482D-97C6-D1364DA240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69B68036-B804-4010-AD98-FF190355A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CA1FCC1E-C2C8-475A-A743-5CCC79E4BC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23621DE0-E000-45E1-A4A9-4A6355E326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53AF3FE2-17F5-46C9-A1EA-29F4686BB8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8C835BA9-C645-47FC-816E-4A0EF5B811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00444D6F-8F25-4382-8737-B845A7F57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32E6D41D-D4AD-42EA-BB6B-E9CF77B752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A096786-295C-415F-9CE3-1AFF32F65638}"/>
              </a:ext>
            </a:extLst>
          </p:cNvPr>
          <p:cNvSpPr txBox="1"/>
          <p:nvPr/>
        </p:nvSpPr>
        <p:spPr>
          <a:xfrm>
            <a:off x="98474" y="64040"/>
            <a:ext cx="44165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НАВИГАЦИЯ ПО РЕСУРСУ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E5A3D5-C044-4A80-B990-E10941B4C6DE}"/>
              </a:ext>
            </a:extLst>
          </p:cNvPr>
          <p:cNvSpPr txBox="1"/>
          <p:nvPr/>
        </p:nvSpPr>
        <p:spPr>
          <a:xfrm>
            <a:off x="281854" y="694745"/>
            <a:ext cx="34323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Выберите нужную тему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урока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EEFA5FD-6E5D-4485-B563-8982093655F4}"/>
              </a:ext>
            </a:extLst>
          </p:cNvPr>
          <p:cNvSpPr txBox="1"/>
          <p:nvPr/>
        </p:nvSpPr>
        <p:spPr>
          <a:xfrm>
            <a:off x="235920" y="1700237"/>
            <a:ext cx="11720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Система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развернёт вкладку с темой, где находится материал к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уроку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и краткое описание урока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0DFAA1DB-2C09-413C-8EB4-51271A5AD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071" y="1162553"/>
            <a:ext cx="9958024" cy="50912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CF8DA3A-8665-44EC-A3A5-7F089B0AF1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071" y="2459041"/>
            <a:ext cx="10024525" cy="186280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A0C9359-072F-4B2F-994B-53DE625A1986}"/>
              </a:ext>
            </a:extLst>
          </p:cNvPr>
          <p:cNvSpPr txBox="1"/>
          <p:nvPr/>
        </p:nvSpPr>
        <p:spPr>
          <a:xfrm>
            <a:off x="358071" y="4618986"/>
            <a:ext cx="86416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Чтобы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посмотреть материал к уроку, нажимаем на кнопку «Материал урока»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3E71D1-9D76-49E6-A7C2-EF243CF3D4AD}"/>
              </a:ext>
            </a:extLst>
          </p:cNvPr>
          <p:cNvSpPr txBox="1"/>
          <p:nvPr/>
        </p:nvSpPr>
        <p:spPr>
          <a:xfrm>
            <a:off x="350677" y="5153520"/>
            <a:ext cx="113791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Обратите внимание!</a:t>
            </a:r>
          </a:p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Помимо конспектов на ресурсе реализован доступ к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электронным формам учебников.</a:t>
            </a:r>
          </a:p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Каждому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конспекту соответствует параграф, который нужен для изучения темы.</a:t>
            </a:r>
          </a:p>
        </p:txBody>
      </p:sp>
    </p:spTree>
    <p:extLst>
      <p:ext uri="{BB962C8B-B14F-4D97-AF65-F5344CB8AC3E}">
        <p14:creationId xmlns:p14="http://schemas.microsoft.com/office/powerpoint/2010/main" val="411449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0F0D76BD-9399-488A-88E6-4CD50340266A}"/>
              </a:ext>
            </a:extLst>
          </p:cNvPr>
          <p:cNvGrpSpPr/>
          <p:nvPr/>
        </p:nvGrpSpPr>
        <p:grpSpPr>
          <a:xfrm>
            <a:off x="10895388" y="221562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F9D6306A-A01D-46CF-9BCD-98CB5AC64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BBAE135-E3B0-4880-9932-61EEE3167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FBE841F8-F0B7-4080-9590-F9A25167A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FCC3977A-2964-45FC-B3DB-16ABA945AE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9353CA79-A69B-434F-8F52-B97DDAF488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6130F6E7-7332-4B36-9A06-231302D935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12CFA201-C2FB-482D-97C6-D1364DA240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69B68036-B804-4010-AD98-FF190355A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CA1FCC1E-C2C8-475A-A743-5CCC79E4BC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23621DE0-E000-45E1-A4A9-4A6355E326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53AF3FE2-17F5-46C9-A1EA-29F4686BB8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8C835BA9-C645-47FC-816E-4A0EF5B811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00444D6F-8F25-4382-8737-B845A7F57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32E6D41D-D4AD-42EA-BB6B-E9CF77B752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A096786-295C-415F-9CE3-1AFF32F65638}"/>
              </a:ext>
            </a:extLst>
          </p:cNvPr>
          <p:cNvSpPr txBox="1"/>
          <p:nvPr/>
        </p:nvSpPr>
        <p:spPr>
          <a:xfrm>
            <a:off x="98474" y="64040"/>
            <a:ext cx="44165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НАВИГАЦИЯ ПО РЕСУРСУ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A0C9359-072F-4B2F-994B-53DE625A1986}"/>
              </a:ext>
            </a:extLst>
          </p:cNvPr>
          <p:cNvSpPr txBox="1"/>
          <p:nvPr/>
        </p:nvSpPr>
        <p:spPr>
          <a:xfrm>
            <a:off x="657919" y="579900"/>
            <a:ext cx="86416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Чтобы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посмотреть материал к уроку, нажимаем на кнопку «Материал урока»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62B1CB2-5F5F-42AE-9728-0A3EE6F972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805" y="1238175"/>
            <a:ext cx="9437819" cy="369535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A404E22-CD8C-4DB9-8ADF-A68B4118BF0B}"/>
              </a:ext>
            </a:extLst>
          </p:cNvPr>
          <p:cNvSpPr txBox="1"/>
          <p:nvPr/>
        </p:nvSpPr>
        <p:spPr>
          <a:xfrm>
            <a:off x="882122" y="5403335"/>
            <a:ext cx="86717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Нажав на кнопку «Материал урока», откроется конспект урока в формате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pdf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26A531F-5DC3-4812-A6AF-95C5D74E6BA7}"/>
              </a:ext>
            </a:extLst>
          </p:cNvPr>
          <p:cNvSpPr txBox="1"/>
          <p:nvPr/>
        </p:nvSpPr>
        <p:spPr>
          <a:xfrm>
            <a:off x="276652" y="5803445"/>
            <a:ext cx="11916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Формат </a:t>
            </a: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поддерживается всеми браузерами как на ПК и ноутбуках, так и на смартфонах.</a:t>
            </a:r>
          </a:p>
        </p:txBody>
      </p:sp>
    </p:spTree>
    <p:extLst>
      <p:ext uri="{BB962C8B-B14F-4D97-AF65-F5344CB8AC3E}">
        <p14:creationId xmlns:p14="http://schemas.microsoft.com/office/powerpoint/2010/main" val="3541349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0F0D76BD-9399-488A-88E6-4CD50340266A}"/>
              </a:ext>
            </a:extLst>
          </p:cNvPr>
          <p:cNvGrpSpPr/>
          <p:nvPr/>
        </p:nvGrpSpPr>
        <p:grpSpPr>
          <a:xfrm>
            <a:off x="10895388" y="221562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F9D6306A-A01D-46CF-9BCD-98CB5AC64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BBAE135-E3B0-4880-9932-61EEE3167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FBE841F8-F0B7-4080-9590-F9A25167A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FCC3977A-2964-45FC-B3DB-16ABA945AE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9353CA79-A69B-434F-8F52-B97DDAF488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6130F6E7-7332-4B36-9A06-231302D935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12CFA201-C2FB-482D-97C6-D1364DA240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69B68036-B804-4010-AD98-FF190355A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CA1FCC1E-C2C8-475A-A743-5CCC79E4BC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23621DE0-E000-45E1-A4A9-4A6355E326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53AF3FE2-17F5-46C9-A1EA-29F4686BB8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8C835BA9-C645-47FC-816E-4A0EF5B811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00444D6F-8F25-4382-8737-B845A7F57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32E6D41D-D4AD-42EA-BB6B-E9CF77B752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A096786-295C-415F-9CE3-1AFF32F65638}"/>
              </a:ext>
            </a:extLst>
          </p:cNvPr>
          <p:cNvSpPr txBox="1"/>
          <p:nvPr/>
        </p:nvSpPr>
        <p:spPr>
          <a:xfrm>
            <a:off x="98474" y="64040"/>
            <a:ext cx="46137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КАК СКАЧАТЬ МАТЕРИАЛ?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A0C9359-072F-4B2F-994B-53DE625A1986}"/>
              </a:ext>
            </a:extLst>
          </p:cNvPr>
          <p:cNvSpPr txBox="1"/>
          <p:nvPr/>
        </p:nvSpPr>
        <p:spPr>
          <a:xfrm>
            <a:off x="202224" y="639056"/>
            <a:ext cx="113791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Чтобы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сохранить конспект урока,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нажмите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на значок «Скачать» в верхнем правом углу страницы.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AD47172-C4BB-4ECF-BE0C-808003776D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6692" y="1610098"/>
            <a:ext cx="7978197" cy="2047502"/>
          </a:xfrm>
          <a:prstGeom prst="rect">
            <a:avLst/>
          </a:prstGeom>
        </p:spPr>
      </p:pic>
      <p:sp>
        <p:nvSpPr>
          <p:cNvPr id="21" name="Овал 20">
            <a:extLst>
              <a:ext uri="{FF2B5EF4-FFF2-40B4-BE49-F238E27FC236}">
                <a16:creationId xmlns:a16="http://schemas.microsoft.com/office/drawing/2014/main" id="{968C62E6-C40C-43FA-A877-863BE9554754}"/>
              </a:ext>
            </a:extLst>
          </p:cNvPr>
          <p:cNvSpPr/>
          <p:nvPr/>
        </p:nvSpPr>
        <p:spPr>
          <a:xfrm>
            <a:off x="8679766" y="1541183"/>
            <a:ext cx="647114" cy="75185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C7ECB48-F2DC-4928-B713-56BE7FD954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9974" y="4337392"/>
            <a:ext cx="6143625" cy="139065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FAF35D1-253B-4D8C-9D63-88CC928C8393}"/>
              </a:ext>
            </a:extLst>
          </p:cNvPr>
          <p:cNvSpPr txBox="1"/>
          <p:nvPr/>
        </p:nvSpPr>
        <p:spPr>
          <a:xfrm>
            <a:off x="98474" y="3731058"/>
            <a:ext cx="115378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Откроется окно, где нужно выбрать папку, в которую сохраняем файл и нажимаем кнопку «Сохранить»</a:t>
            </a:r>
          </a:p>
        </p:txBody>
      </p:sp>
    </p:spTree>
    <p:extLst>
      <p:ext uri="{BB962C8B-B14F-4D97-AF65-F5344CB8AC3E}">
        <p14:creationId xmlns:p14="http://schemas.microsoft.com/office/powerpoint/2010/main" val="1745099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3682</TotalTime>
  <Words>1681</Words>
  <Application>Microsoft Office PowerPoint</Application>
  <PresentationFormat>Широкоэкранный</PresentationFormat>
  <Paragraphs>275</Paragraphs>
  <Slides>23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КОМПАНИЙ ПРОСВЕЩЕНИЕ — СИСТЕМЕ ОБРАЗОВАНИЯ</dc:title>
  <dc:creator>Мегдальский Денис Игоревич</dc:creator>
  <cp:lastModifiedBy>Анашкина Екатерина Борисовна</cp:lastModifiedBy>
  <cp:revision>317</cp:revision>
  <dcterms:created xsi:type="dcterms:W3CDTF">2019-08-12T18:04:10Z</dcterms:created>
  <dcterms:modified xsi:type="dcterms:W3CDTF">2020-04-09T09:10:07Z</dcterms:modified>
</cp:coreProperties>
</file>